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38.jpg" ContentType="image/png"/>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88"/>
  </p:notesMasterIdLst>
  <p:sldIdLst>
    <p:sldId id="256" r:id="rId2"/>
    <p:sldId id="261" r:id="rId3"/>
    <p:sldId id="282" r:id="rId4"/>
    <p:sldId id="283" r:id="rId5"/>
    <p:sldId id="285" r:id="rId6"/>
    <p:sldId id="286" r:id="rId7"/>
    <p:sldId id="287" r:id="rId8"/>
    <p:sldId id="288" r:id="rId9"/>
    <p:sldId id="289" r:id="rId10"/>
    <p:sldId id="291" r:id="rId11"/>
    <p:sldId id="292" r:id="rId12"/>
    <p:sldId id="294" r:id="rId13"/>
    <p:sldId id="295" r:id="rId14"/>
    <p:sldId id="296" r:id="rId15"/>
    <p:sldId id="297" r:id="rId16"/>
    <p:sldId id="298" r:id="rId17"/>
    <p:sldId id="300" r:id="rId18"/>
    <p:sldId id="302" r:id="rId19"/>
    <p:sldId id="260" r:id="rId20"/>
    <p:sldId id="304" r:id="rId21"/>
    <p:sldId id="306" r:id="rId22"/>
    <p:sldId id="307" r:id="rId23"/>
    <p:sldId id="308" r:id="rId24"/>
    <p:sldId id="309" r:id="rId25"/>
    <p:sldId id="311" r:id="rId26"/>
    <p:sldId id="312" r:id="rId27"/>
    <p:sldId id="259" r:id="rId28"/>
    <p:sldId id="314" r:id="rId29"/>
    <p:sldId id="316" r:id="rId30"/>
    <p:sldId id="334" r:id="rId31"/>
    <p:sldId id="335" r:id="rId32"/>
    <p:sldId id="313" r:id="rId33"/>
    <p:sldId id="318" r:id="rId34"/>
    <p:sldId id="319" r:id="rId35"/>
    <p:sldId id="320" r:id="rId36"/>
    <p:sldId id="321" r:id="rId37"/>
    <p:sldId id="322" r:id="rId38"/>
    <p:sldId id="323" r:id="rId39"/>
    <p:sldId id="266" r:id="rId40"/>
    <p:sldId id="325" r:id="rId41"/>
    <p:sldId id="327" r:id="rId42"/>
    <p:sldId id="329" r:id="rId43"/>
    <p:sldId id="331" r:id="rId44"/>
    <p:sldId id="333" r:id="rId45"/>
    <p:sldId id="336" r:id="rId46"/>
    <p:sldId id="269" r:id="rId47"/>
    <p:sldId id="337" r:id="rId48"/>
    <p:sldId id="338" r:id="rId49"/>
    <p:sldId id="340" r:id="rId50"/>
    <p:sldId id="341" r:id="rId51"/>
    <p:sldId id="343" r:id="rId52"/>
    <p:sldId id="344" r:id="rId53"/>
    <p:sldId id="345" r:id="rId54"/>
    <p:sldId id="346" r:id="rId55"/>
    <p:sldId id="347" r:id="rId56"/>
    <p:sldId id="349" r:id="rId57"/>
    <p:sldId id="350" r:id="rId58"/>
    <p:sldId id="351" r:id="rId59"/>
    <p:sldId id="353" r:id="rId60"/>
    <p:sldId id="354" r:id="rId61"/>
    <p:sldId id="355" r:id="rId62"/>
    <p:sldId id="357" r:id="rId63"/>
    <p:sldId id="358" r:id="rId64"/>
    <p:sldId id="359" r:id="rId65"/>
    <p:sldId id="360" r:id="rId66"/>
    <p:sldId id="361" r:id="rId67"/>
    <p:sldId id="362" r:id="rId68"/>
    <p:sldId id="363" r:id="rId69"/>
    <p:sldId id="364" r:id="rId70"/>
    <p:sldId id="365" r:id="rId71"/>
    <p:sldId id="366" r:id="rId72"/>
    <p:sldId id="367" r:id="rId73"/>
    <p:sldId id="369" r:id="rId74"/>
    <p:sldId id="371" r:id="rId75"/>
    <p:sldId id="372" r:id="rId76"/>
    <p:sldId id="373" r:id="rId77"/>
    <p:sldId id="374" r:id="rId78"/>
    <p:sldId id="375" r:id="rId79"/>
    <p:sldId id="376" r:id="rId80"/>
    <p:sldId id="377" r:id="rId81"/>
    <p:sldId id="378" r:id="rId82"/>
    <p:sldId id="379" r:id="rId83"/>
    <p:sldId id="381" r:id="rId84"/>
    <p:sldId id="383" r:id="rId85"/>
    <p:sldId id="384" r:id="rId86"/>
    <p:sldId id="385" r:id="rId8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897D70-CE8E-488D-BFF8-9636B3D952A5}">
  <a:tblStyle styleId="{96897D70-CE8E-488D-BFF8-9636B3D952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EA1D34D-DF1B-416D-95D4-AE15AEBF398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1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31268901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519f791a9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519f791a9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372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152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531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2461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5195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3747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37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53683f3e1e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253683f3e1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7276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flipH="1">
            <a:off x="3952975" y="1293463"/>
            <a:ext cx="4477800" cy="1779000"/>
          </a:xfrm>
          <a:prstGeom prst="rect">
            <a:avLst/>
          </a:prstGeom>
        </p:spPr>
        <p:txBody>
          <a:bodyPr spcFirstLastPara="1" wrap="square" lIns="91425" tIns="91425" rIns="91425" bIns="91425" anchor="b" anchorCtr="0">
            <a:noAutofit/>
          </a:bodyPr>
          <a:lstStyle>
            <a:lvl1pPr lvl="0" algn="l">
              <a:lnSpc>
                <a:spcPct val="115000"/>
              </a:lnSpc>
              <a:spcBef>
                <a:spcPts val="1100"/>
              </a:spcBef>
              <a:spcAft>
                <a:spcPts val="0"/>
              </a:spcAft>
              <a:buClr>
                <a:srgbClr val="191919"/>
              </a:buClr>
              <a:buSzPts val="5200"/>
              <a:buNone/>
              <a:defRPr sz="4500">
                <a:solidFill>
                  <a:srgbClr val="000000"/>
                </a:solidFill>
              </a:defRPr>
            </a:lvl1pPr>
            <a:lvl2pPr lvl="1" algn="ctr">
              <a:spcBef>
                <a:spcPts val="20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flipH="1">
            <a:off x="3953025" y="3161550"/>
            <a:ext cx="2311800" cy="688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3" name="Google Shape;13;p2"/>
          <p:cNvSpPr>
            <a:spLocks noGrp="1"/>
          </p:cNvSpPr>
          <p:nvPr>
            <p:ph type="pic" idx="2"/>
          </p:nvPr>
        </p:nvSpPr>
        <p:spPr>
          <a:xfrm flipH="1">
            <a:off x="560825" y="0"/>
            <a:ext cx="2787000" cy="4521600"/>
          </a:xfrm>
          <a:prstGeom prst="round2SameRect">
            <a:avLst>
              <a:gd name="adj1" fmla="val 16667"/>
              <a:gd name="adj2" fmla="val 0"/>
            </a:avLst>
          </a:prstGeom>
          <a:noFill/>
          <a:ln>
            <a:noFill/>
          </a:ln>
        </p:spPr>
      </p:sp>
      <p:sp>
        <p:nvSpPr>
          <p:cNvPr id="14" name="Google Shape;14;p2"/>
          <p:cNvSpPr txBox="1">
            <a:spLocks noGrp="1"/>
          </p:cNvSpPr>
          <p:nvPr>
            <p:ph type="sldNum" idx="12"/>
          </p:nvPr>
        </p:nvSpPr>
        <p:spPr>
          <a:xfrm flipH="1">
            <a:off x="8023976" y="4483400"/>
            <a:ext cx="406800" cy="393600"/>
          </a:xfrm>
          <a:prstGeom prst="rect">
            <a:avLst/>
          </a:prstGeom>
        </p:spPr>
        <p:txBody>
          <a:bodyPr spcFirstLastPara="1" wrap="square" lIns="91425" tIns="91425" rIns="91425" bIns="91425" anchor="t" anchorCtr="0">
            <a:noAutofit/>
          </a:bodyPr>
          <a:lstStyle>
            <a:lvl1pPr lvl="0" algn="r" rtl="0">
              <a:buNone/>
              <a:defRPr sz="1300">
                <a:solidFill>
                  <a:schemeClr val="dk1"/>
                </a:solidFill>
                <a:latin typeface="IBM Plex Sans Condensed Medium"/>
                <a:ea typeface="IBM Plex Sans Condensed Medium"/>
                <a:cs typeface="IBM Plex Sans Condensed Medium"/>
                <a:sym typeface="IBM Plex Sans Condensed Medium"/>
              </a:defRPr>
            </a:lvl1pPr>
            <a:lvl2pPr lvl="1" algn="r" rtl="0">
              <a:buNone/>
              <a:defRPr sz="1300">
                <a:solidFill>
                  <a:schemeClr val="dk1"/>
                </a:solidFill>
                <a:latin typeface="IBM Plex Sans Condensed Medium"/>
                <a:ea typeface="IBM Plex Sans Condensed Medium"/>
                <a:cs typeface="IBM Plex Sans Condensed Medium"/>
                <a:sym typeface="IBM Plex Sans Condensed Medium"/>
              </a:defRPr>
            </a:lvl2pPr>
            <a:lvl3pPr lvl="2" algn="r" rtl="0">
              <a:buNone/>
              <a:defRPr sz="1300">
                <a:solidFill>
                  <a:schemeClr val="dk1"/>
                </a:solidFill>
                <a:latin typeface="IBM Plex Sans Condensed Medium"/>
                <a:ea typeface="IBM Plex Sans Condensed Medium"/>
                <a:cs typeface="IBM Plex Sans Condensed Medium"/>
                <a:sym typeface="IBM Plex Sans Condensed Medium"/>
              </a:defRPr>
            </a:lvl3pPr>
            <a:lvl4pPr lvl="3" algn="r" rtl="0">
              <a:buNone/>
              <a:defRPr sz="1300">
                <a:solidFill>
                  <a:schemeClr val="dk1"/>
                </a:solidFill>
                <a:latin typeface="IBM Plex Sans Condensed Medium"/>
                <a:ea typeface="IBM Plex Sans Condensed Medium"/>
                <a:cs typeface="IBM Plex Sans Condensed Medium"/>
                <a:sym typeface="IBM Plex Sans Condensed Medium"/>
              </a:defRPr>
            </a:lvl4pPr>
            <a:lvl5pPr lvl="4" algn="r" rtl="0">
              <a:buNone/>
              <a:defRPr sz="1300">
                <a:solidFill>
                  <a:schemeClr val="dk1"/>
                </a:solidFill>
                <a:latin typeface="IBM Plex Sans Condensed Medium"/>
                <a:ea typeface="IBM Plex Sans Condensed Medium"/>
                <a:cs typeface="IBM Plex Sans Condensed Medium"/>
                <a:sym typeface="IBM Plex Sans Condensed Medium"/>
              </a:defRPr>
            </a:lvl5pPr>
            <a:lvl6pPr lvl="5" algn="r" rtl="0">
              <a:buNone/>
              <a:defRPr sz="1300">
                <a:solidFill>
                  <a:schemeClr val="dk1"/>
                </a:solidFill>
                <a:latin typeface="IBM Plex Sans Condensed Medium"/>
                <a:ea typeface="IBM Plex Sans Condensed Medium"/>
                <a:cs typeface="IBM Plex Sans Condensed Medium"/>
                <a:sym typeface="IBM Plex Sans Condensed Medium"/>
              </a:defRPr>
            </a:lvl6pPr>
            <a:lvl7pPr lvl="6" algn="r" rtl="0">
              <a:buNone/>
              <a:defRPr sz="1300">
                <a:solidFill>
                  <a:schemeClr val="dk1"/>
                </a:solidFill>
                <a:latin typeface="IBM Plex Sans Condensed Medium"/>
                <a:ea typeface="IBM Plex Sans Condensed Medium"/>
                <a:cs typeface="IBM Plex Sans Condensed Medium"/>
                <a:sym typeface="IBM Plex Sans Condensed Medium"/>
              </a:defRPr>
            </a:lvl7pPr>
            <a:lvl8pPr lvl="7" algn="r" rtl="0">
              <a:buNone/>
              <a:defRPr sz="1300">
                <a:solidFill>
                  <a:schemeClr val="dk1"/>
                </a:solidFill>
                <a:latin typeface="IBM Plex Sans Condensed Medium"/>
                <a:ea typeface="IBM Plex Sans Condensed Medium"/>
                <a:cs typeface="IBM Plex Sans Condensed Medium"/>
                <a:sym typeface="IBM Plex Sans Condensed Medium"/>
              </a:defRPr>
            </a:lvl8pPr>
            <a:lvl9pPr lvl="8" algn="r" rtl="0">
              <a:buNone/>
              <a:defRPr sz="1300">
                <a:solidFill>
                  <a:schemeClr val="dk1"/>
                </a:solidFill>
                <a:latin typeface="IBM Plex Sans Condensed Medium"/>
                <a:ea typeface="IBM Plex Sans Condensed Medium"/>
                <a:cs typeface="IBM Plex Sans Condensed Medium"/>
                <a:sym typeface="IBM Plex Sans Condensed Medium"/>
              </a:defRPr>
            </a:lvl9pPr>
          </a:lstStyle>
          <a:p>
            <a:pPr marL="0" lvl="0" indent="0" algn="r" rtl="0">
              <a:spcBef>
                <a:spcPts val="0"/>
              </a:spcBef>
              <a:spcAft>
                <a:spcPts val="0"/>
              </a:spcAft>
              <a:buNone/>
            </a:pPr>
            <a:fld id="{00000000-1234-1234-1234-123412341234}" type="slidenum">
              <a:rPr lang="en"/>
              <a:t>‹Nº›</a:t>
            </a:fld>
            <a:endParaRPr/>
          </a:p>
        </p:txBody>
      </p:sp>
      <p:sp>
        <p:nvSpPr>
          <p:cNvPr id="15" name="Google Shape;15;p2"/>
          <p:cNvSpPr/>
          <p:nvPr/>
        </p:nvSpPr>
        <p:spPr>
          <a:xfrm rot="5400000">
            <a:off x="8719150" y="3274850"/>
            <a:ext cx="539400" cy="28107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45"/>
        <p:cNvGrpSpPr/>
        <p:nvPr/>
      </p:nvGrpSpPr>
      <p:grpSpPr>
        <a:xfrm>
          <a:off x="0" y="0"/>
          <a:ext cx="0" cy="0"/>
          <a:chOff x="0" y="0"/>
          <a:chExt cx="0" cy="0"/>
        </a:xfrm>
      </p:grpSpPr>
      <p:pic>
        <p:nvPicPr>
          <p:cNvPr id="146" name="Google Shape;146;p19"/>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47" name="Google Shape;147;p19"/>
          <p:cNvSpPr/>
          <p:nvPr/>
        </p:nvSpPr>
        <p:spPr>
          <a:xfrm>
            <a:off x="238125" y="4303375"/>
            <a:ext cx="759300" cy="27318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 name="Google Shape;149;p19"/>
          <p:cNvSpPr txBox="1">
            <a:spLocks noGrp="1"/>
          </p:cNvSpPr>
          <p:nvPr>
            <p:ph type="subTitle" idx="1"/>
          </p:nvPr>
        </p:nvSpPr>
        <p:spPr>
          <a:xfrm>
            <a:off x="1558025" y="1701275"/>
            <a:ext cx="2811000" cy="109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0" name="Google Shape;150;p19"/>
          <p:cNvSpPr txBox="1">
            <a:spLocks noGrp="1"/>
          </p:cNvSpPr>
          <p:nvPr>
            <p:ph type="subTitle" idx="2"/>
          </p:nvPr>
        </p:nvSpPr>
        <p:spPr>
          <a:xfrm>
            <a:off x="5624226" y="1701275"/>
            <a:ext cx="2811000" cy="109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1" name="Google Shape;151;p19"/>
          <p:cNvSpPr txBox="1">
            <a:spLocks noGrp="1"/>
          </p:cNvSpPr>
          <p:nvPr>
            <p:ph type="subTitle" idx="3"/>
          </p:nvPr>
        </p:nvSpPr>
        <p:spPr>
          <a:xfrm>
            <a:off x="1558025" y="3212875"/>
            <a:ext cx="2811000" cy="109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2" name="Google Shape;152;p19"/>
          <p:cNvSpPr txBox="1">
            <a:spLocks noGrp="1"/>
          </p:cNvSpPr>
          <p:nvPr>
            <p:ph type="subTitle" idx="4"/>
          </p:nvPr>
        </p:nvSpPr>
        <p:spPr>
          <a:xfrm>
            <a:off x="5624226" y="3212875"/>
            <a:ext cx="2811000" cy="109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3" name="Google Shape;153;p19"/>
          <p:cNvSpPr txBox="1">
            <a:spLocks noGrp="1"/>
          </p:cNvSpPr>
          <p:nvPr>
            <p:ph type="subTitle" idx="5"/>
          </p:nvPr>
        </p:nvSpPr>
        <p:spPr>
          <a:xfrm>
            <a:off x="1558025" y="1391475"/>
            <a:ext cx="2811000" cy="39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IBM Plex Sans Condensed Medium"/>
                <a:ea typeface="IBM Plex Sans Condensed Medium"/>
                <a:cs typeface="IBM Plex Sans Condensed Medium"/>
                <a:sym typeface="IBM Plex Sans Condense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4" name="Google Shape;154;p19"/>
          <p:cNvSpPr txBox="1">
            <a:spLocks noGrp="1"/>
          </p:cNvSpPr>
          <p:nvPr>
            <p:ph type="subTitle" idx="6"/>
          </p:nvPr>
        </p:nvSpPr>
        <p:spPr>
          <a:xfrm>
            <a:off x="1558025" y="2903100"/>
            <a:ext cx="2811000" cy="39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IBM Plex Sans Condensed Medium"/>
                <a:ea typeface="IBM Plex Sans Condensed Medium"/>
                <a:cs typeface="IBM Plex Sans Condensed Medium"/>
                <a:sym typeface="IBM Plex Sans Condense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5" name="Google Shape;155;p19"/>
          <p:cNvSpPr txBox="1">
            <a:spLocks noGrp="1"/>
          </p:cNvSpPr>
          <p:nvPr>
            <p:ph type="subTitle" idx="7"/>
          </p:nvPr>
        </p:nvSpPr>
        <p:spPr>
          <a:xfrm>
            <a:off x="5624200" y="1391475"/>
            <a:ext cx="2811000" cy="39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IBM Plex Sans Condensed Medium"/>
                <a:ea typeface="IBM Plex Sans Condensed Medium"/>
                <a:cs typeface="IBM Plex Sans Condensed Medium"/>
                <a:sym typeface="IBM Plex Sans Condense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6" name="Google Shape;156;p19"/>
          <p:cNvSpPr txBox="1">
            <a:spLocks noGrp="1"/>
          </p:cNvSpPr>
          <p:nvPr>
            <p:ph type="subTitle" idx="8"/>
          </p:nvPr>
        </p:nvSpPr>
        <p:spPr>
          <a:xfrm>
            <a:off x="5624200" y="2903100"/>
            <a:ext cx="2811000" cy="39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IBM Plex Sans Condensed Medium"/>
                <a:ea typeface="IBM Plex Sans Condensed Medium"/>
                <a:cs typeface="IBM Plex Sans Condensed Medium"/>
                <a:sym typeface="IBM Plex Sans Condense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7" name="Google Shape;157;p19"/>
          <p:cNvSpPr txBox="1">
            <a:spLocks noGrp="1"/>
          </p:cNvSpPr>
          <p:nvPr>
            <p:ph type="sldNum" idx="12"/>
          </p:nvPr>
        </p:nvSpPr>
        <p:spPr>
          <a:xfrm flipH="1">
            <a:off x="8028432" y="4480560"/>
            <a:ext cx="4068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
        <p:nvSpPr>
          <p:cNvPr id="158" name="Google Shape;158;p19"/>
          <p:cNvSpPr/>
          <p:nvPr/>
        </p:nvSpPr>
        <p:spPr>
          <a:xfrm rot="5400000">
            <a:off x="8719150" y="3274850"/>
            <a:ext cx="539400" cy="28107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7"/>
        <p:cNvGrpSpPr/>
        <p:nvPr/>
      </p:nvGrpSpPr>
      <p:grpSpPr>
        <a:xfrm>
          <a:off x="0" y="0"/>
          <a:ext cx="0" cy="0"/>
          <a:chOff x="0" y="0"/>
          <a:chExt cx="0" cy="0"/>
        </a:xfrm>
      </p:grpSpPr>
      <p:pic>
        <p:nvPicPr>
          <p:cNvPr id="198" name="Google Shape;198;p2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99" name="Google Shape;199;p23"/>
          <p:cNvSpPr/>
          <p:nvPr/>
        </p:nvSpPr>
        <p:spPr>
          <a:xfrm rot="5400000">
            <a:off x="8719150" y="3274850"/>
            <a:ext cx="539400" cy="28107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 name="Google Shape;200;p23"/>
          <p:cNvGrpSpPr/>
          <p:nvPr/>
        </p:nvGrpSpPr>
        <p:grpSpPr>
          <a:xfrm>
            <a:off x="152405" y="-3684957"/>
            <a:ext cx="1906500" cy="4777500"/>
            <a:chOff x="1001105" y="3692218"/>
            <a:chExt cx="1906500" cy="4777500"/>
          </a:xfrm>
        </p:grpSpPr>
        <p:sp>
          <p:nvSpPr>
            <p:cNvPr id="201" name="Google Shape;201;p23"/>
            <p:cNvSpPr/>
            <p:nvPr/>
          </p:nvSpPr>
          <p:spPr>
            <a:xfrm>
              <a:off x="1001105" y="3692218"/>
              <a:ext cx="1906500" cy="47775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a:off x="1515500" y="4536275"/>
              <a:ext cx="877500" cy="30600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03"/>
        <p:cNvGrpSpPr/>
        <p:nvPr/>
      </p:nvGrpSpPr>
      <p:grpSpPr>
        <a:xfrm>
          <a:off x="0" y="0"/>
          <a:ext cx="0" cy="0"/>
          <a:chOff x="0" y="0"/>
          <a:chExt cx="0" cy="0"/>
        </a:xfrm>
      </p:grpSpPr>
      <p:pic>
        <p:nvPicPr>
          <p:cNvPr id="204" name="Google Shape;204;p2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05" name="Google Shape;205;p24"/>
          <p:cNvSpPr/>
          <p:nvPr/>
        </p:nvSpPr>
        <p:spPr>
          <a:xfrm rot="5400000">
            <a:off x="8719150" y="3274850"/>
            <a:ext cx="539400" cy="28107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rot="5400000">
            <a:off x="-858974" y="-912175"/>
            <a:ext cx="1006800" cy="30843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a:xfrm>
            <a:off x="628650" y="4767263"/>
            <a:ext cx="2057400" cy="273844"/>
          </a:xfrm>
          <a:prstGeom prst="rect">
            <a:avLst/>
          </a:prstGeom>
        </p:spPr>
        <p:txBody>
          <a:bodyPr/>
          <a:lstStyle/>
          <a:p>
            <a:fld id="{43FAA329-2BFC-4583-8CC5-E44233B4C8E8}" type="datetimeFigureOut">
              <a:rPr lang="es-MX" smtClean="0"/>
              <a:t>27/09/2023</a:t>
            </a:fld>
            <a:endParaRPr lang="es-MX"/>
          </a:p>
        </p:txBody>
      </p:sp>
      <p:sp>
        <p:nvSpPr>
          <p:cNvPr id="5" name="Marcador de pie de página 4"/>
          <p:cNvSpPr>
            <a:spLocks noGrp="1"/>
          </p:cNvSpPr>
          <p:nvPr>
            <p:ph type="ftr" sz="quarter" idx="11"/>
          </p:nvPr>
        </p:nvSpPr>
        <p:spPr>
          <a:xfrm>
            <a:off x="3028950" y="4767263"/>
            <a:ext cx="3086100" cy="273844"/>
          </a:xfrm>
          <a:prstGeom prst="rect">
            <a:avLst/>
          </a:prstGeom>
        </p:spPr>
        <p:txBody>
          <a:bodyPr/>
          <a:lstStyle/>
          <a:p>
            <a:endParaRPr lang="es-MX"/>
          </a:p>
        </p:txBody>
      </p:sp>
      <p:sp>
        <p:nvSpPr>
          <p:cNvPr id="6" name="Marcador de número de diapositiva 5"/>
          <p:cNvSpPr>
            <a:spLocks noGrp="1"/>
          </p:cNvSpPr>
          <p:nvPr>
            <p:ph type="sldNum" sz="quarter" idx="12"/>
          </p:nvPr>
        </p:nvSpPr>
        <p:spPr/>
        <p:txBody>
          <a:bodyPr/>
          <a:lstStyle/>
          <a:p>
            <a:fld id="{ECF56165-5F12-4F00-BCA7-3D5EAFEA6051}" type="slidenum">
              <a:rPr lang="es-MX" smtClean="0"/>
              <a:t>‹Nº›</a:t>
            </a:fld>
            <a:endParaRPr lang="es-MX"/>
          </a:p>
        </p:txBody>
      </p:sp>
    </p:spTree>
    <p:extLst>
      <p:ext uri="{BB962C8B-B14F-4D97-AF65-F5344CB8AC3E}">
        <p14:creationId xmlns:p14="http://schemas.microsoft.com/office/powerpoint/2010/main" val="550032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pic>
        <p:nvPicPr>
          <p:cNvPr id="17" name="Google Shape;17;p3"/>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18" name="Google Shape;18;p3"/>
          <p:cNvSpPr txBox="1">
            <a:spLocks noGrp="1"/>
          </p:cNvSpPr>
          <p:nvPr>
            <p:ph type="title"/>
          </p:nvPr>
        </p:nvSpPr>
        <p:spPr>
          <a:xfrm flipH="1">
            <a:off x="989350" y="2590119"/>
            <a:ext cx="3648300" cy="841800"/>
          </a:xfrm>
          <a:prstGeom prst="rect">
            <a:avLst/>
          </a:prstGeom>
        </p:spPr>
        <p:txBody>
          <a:bodyPr spcFirstLastPara="1" wrap="square" lIns="91425" tIns="91425" rIns="91425" bIns="91425" anchor="t" anchorCtr="0">
            <a:noAutofit/>
          </a:bodyPr>
          <a:lstStyle>
            <a:lvl1pPr lvl="0" algn="l">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flipH="1">
            <a:off x="989450" y="1711581"/>
            <a:ext cx="1235700" cy="841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lt1"/>
              </a:buClr>
              <a:buSzPts val="6000"/>
              <a:buNone/>
              <a:defRPr sz="6000" b="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a:spLocks noGrp="1"/>
          </p:cNvSpPr>
          <p:nvPr>
            <p:ph type="pic" idx="3"/>
          </p:nvPr>
        </p:nvSpPr>
        <p:spPr>
          <a:xfrm flipH="1">
            <a:off x="5544475" y="840000"/>
            <a:ext cx="3648300" cy="3463500"/>
          </a:xfrm>
          <a:prstGeom prst="flowChartDelay">
            <a:avLst/>
          </a:prstGeom>
          <a:noFill/>
          <a:ln>
            <a:noFill/>
          </a:ln>
        </p:spPr>
      </p:sp>
      <p:sp>
        <p:nvSpPr>
          <p:cNvPr id="21" name="Google Shape;21;p3"/>
          <p:cNvSpPr txBox="1">
            <a:spLocks noGrp="1"/>
          </p:cNvSpPr>
          <p:nvPr>
            <p:ph type="sldNum" idx="12"/>
          </p:nvPr>
        </p:nvSpPr>
        <p:spPr>
          <a:xfrm flipH="1">
            <a:off x="8028432" y="4480560"/>
            <a:ext cx="4068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
        <p:nvSpPr>
          <p:cNvPr id="22" name="Google Shape;22;p3"/>
          <p:cNvSpPr/>
          <p:nvPr/>
        </p:nvSpPr>
        <p:spPr>
          <a:xfrm rot="5400000">
            <a:off x="8719150" y="3274850"/>
            <a:ext cx="539400" cy="28107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3;p3"/>
          <p:cNvGrpSpPr/>
          <p:nvPr/>
        </p:nvGrpSpPr>
        <p:grpSpPr>
          <a:xfrm rot="5400000">
            <a:off x="294467" y="-2305058"/>
            <a:ext cx="1906441" cy="4777465"/>
            <a:chOff x="1403375" y="3776675"/>
            <a:chExt cx="1535100" cy="3846900"/>
          </a:xfrm>
        </p:grpSpPr>
        <p:sp>
          <p:nvSpPr>
            <p:cNvPr id="24" name="Google Shape;24;p3"/>
            <p:cNvSpPr/>
            <p:nvPr/>
          </p:nvSpPr>
          <p:spPr>
            <a:xfrm>
              <a:off x="1403375" y="3776675"/>
              <a:ext cx="1535100" cy="38469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1525925" y="3911200"/>
              <a:ext cx="1290000" cy="35541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pic>
        <p:nvPicPr>
          <p:cNvPr id="35" name="Google Shape;35;p5"/>
          <p:cNvPicPr preferRelativeResize="0"/>
          <p:nvPr/>
        </p:nvPicPr>
        <p:blipFill>
          <a:blip r:embed="rId2">
            <a:alphaModFix/>
          </a:blip>
          <a:stretch>
            <a:fillRect/>
          </a:stretch>
        </p:blipFill>
        <p:spPr>
          <a:xfrm rot="10800000" flipH="1">
            <a:off x="0" y="0"/>
            <a:ext cx="9144000" cy="5143500"/>
          </a:xfrm>
          <a:prstGeom prst="rect">
            <a:avLst/>
          </a:prstGeom>
          <a:noFill/>
          <a:ln>
            <a:noFill/>
          </a:ln>
        </p:spPr>
      </p:pic>
      <p:sp>
        <p:nvSpPr>
          <p:cNvPr id="36" name="Google Shape;36;p5"/>
          <p:cNvSpPr/>
          <p:nvPr/>
        </p:nvSpPr>
        <p:spPr>
          <a:xfrm rot="10800000">
            <a:off x="-169475" y="3085575"/>
            <a:ext cx="1372800" cy="45513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5"/>
          <p:cNvSpPr txBox="1">
            <a:spLocks noGrp="1"/>
          </p:cNvSpPr>
          <p:nvPr>
            <p:ph type="subTitle" idx="1"/>
          </p:nvPr>
        </p:nvSpPr>
        <p:spPr>
          <a:xfrm>
            <a:off x="2721801" y="3298049"/>
            <a:ext cx="4346400" cy="85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 name="Google Shape;39;p5"/>
          <p:cNvSpPr txBox="1">
            <a:spLocks noGrp="1"/>
          </p:cNvSpPr>
          <p:nvPr>
            <p:ph type="subTitle" idx="2"/>
          </p:nvPr>
        </p:nvSpPr>
        <p:spPr>
          <a:xfrm>
            <a:off x="2721751" y="1707324"/>
            <a:ext cx="4346400" cy="85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 name="Google Shape;40;p5"/>
          <p:cNvSpPr txBox="1">
            <a:spLocks noGrp="1"/>
          </p:cNvSpPr>
          <p:nvPr>
            <p:ph type="subTitle" idx="3"/>
          </p:nvPr>
        </p:nvSpPr>
        <p:spPr>
          <a:xfrm>
            <a:off x="2721760" y="1365200"/>
            <a:ext cx="4346400" cy="44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IBM Plex Sans Condensed Medium"/>
                <a:ea typeface="IBM Plex Sans Condensed Medium"/>
                <a:cs typeface="IBM Plex Sans Condensed Medium"/>
                <a:sym typeface="IBM Plex Sans Condense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1" name="Google Shape;41;p5"/>
          <p:cNvSpPr txBox="1">
            <a:spLocks noGrp="1"/>
          </p:cNvSpPr>
          <p:nvPr>
            <p:ph type="subTitle" idx="4"/>
          </p:nvPr>
        </p:nvSpPr>
        <p:spPr>
          <a:xfrm>
            <a:off x="2721804" y="2955927"/>
            <a:ext cx="4346400" cy="44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IBM Plex Sans Condensed Medium"/>
                <a:ea typeface="IBM Plex Sans Condensed Medium"/>
                <a:cs typeface="IBM Plex Sans Condensed Medium"/>
                <a:sym typeface="IBM Plex Sans Condense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 name="Google Shape;42;p5"/>
          <p:cNvSpPr txBox="1">
            <a:spLocks noGrp="1"/>
          </p:cNvSpPr>
          <p:nvPr>
            <p:ph type="sldNum" idx="12"/>
          </p:nvPr>
        </p:nvSpPr>
        <p:spPr>
          <a:xfrm flipH="1">
            <a:off x="8028432" y="4480560"/>
            <a:ext cx="4068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
        <p:nvSpPr>
          <p:cNvPr id="43" name="Google Shape;43;p5"/>
          <p:cNvSpPr/>
          <p:nvPr/>
        </p:nvSpPr>
        <p:spPr>
          <a:xfrm rot="5400000">
            <a:off x="8719150" y="3274850"/>
            <a:ext cx="539400" cy="28107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pic>
        <p:nvPicPr>
          <p:cNvPr id="45" name="Google Shape;45;p6"/>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46" name="Google Shape;4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 name="Google Shape;47;p6"/>
          <p:cNvSpPr txBox="1">
            <a:spLocks noGrp="1"/>
          </p:cNvSpPr>
          <p:nvPr>
            <p:ph type="sldNum" idx="12"/>
          </p:nvPr>
        </p:nvSpPr>
        <p:spPr>
          <a:xfrm flipH="1">
            <a:off x="8028432" y="4480560"/>
            <a:ext cx="4068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
        <p:nvSpPr>
          <p:cNvPr id="48" name="Google Shape;48;p6"/>
          <p:cNvSpPr/>
          <p:nvPr/>
        </p:nvSpPr>
        <p:spPr>
          <a:xfrm rot="5400000">
            <a:off x="8719150" y="3274850"/>
            <a:ext cx="539400" cy="28107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5400000">
            <a:off x="-979725" y="-515925"/>
            <a:ext cx="1075200" cy="26175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
        <p:cNvGrpSpPr/>
        <p:nvPr/>
      </p:nvGrpSpPr>
      <p:grpSpPr>
        <a:xfrm>
          <a:off x="0" y="0"/>
          <a:ext cx="0" cy="0"/>
          <a:chOff x="0" y="0"/>
          <a:chExt cx="0" cy="0"/>
        </a:xfrm>
      </p:grpSpPr>
      <p:pic>
        <p:nvPicPr>
          <p:cNvPr id="51" name="Google Shape;51;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52" name="Google Shape;52;p7"/>
          <p:cNvSpPr/>
          <p:nvPr/>
        </p:nvSpPr>
        <p:spPr>
          <a:xfrm rot="10800000">
            <a:off x="192475" y="-882100"/>
            <a:ext cx="1372800" cy="45513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txBox="1">
            <a:spLocks noGrp="1"/>
          </p:cNvSpPr>
          <p:nvPr>
            <p:ph type="title"/>
          </p:nvPr>
        </p:nvSpPr>
        <p:spPr>
          <a:xfrm flipH="1">
            <a:off x="4135925" y="1107200"/>
            <a:ext cx="4292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 name="Google Shape;54;p7"/>
          <p:cNvSpPr txBox="1">
            <a:spLocks noGrp="1"/>
          </p:cNvSpPr>
          <p:nvPr>
            <p:ph type="subTitle" idx="1"/>
          </p:nvPr>
        </p:nvSpPr>
        <p:spPr>
          <a:xfrm flipH="1">
            <a:off x="4135925" y="1841500"/>
            <a:ext cx="4292100" cy="220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55" name="Google Shape;55;p7"/>
          <p:cNvSpPr>
            <a:spLocks noGrp="1"/>
          </p:cNvSpPr>
          <p:nvPr>
            <p:ph type="pic" idx="2"/>
          </p:nvPr>
        </p:nvSpPr>
        <p:spPr>
          <a:xfrm flipH="1">
            <a:off x="560825" y="-79625"/>
            <a:ext cx="2787000" cy="4521600"/>
          </a:xfrm>
          <a:prstGeom prst="round2SameRect">
            <a:avLst>
              <a:gd name="adj1" fmla="val 16667"/>
              <a:gd name="adj2" fmla="val 0"/>
            </a:avLst>
          </a:prstGeom>
          <a:noFill/>
          <a:ln>
            <a:noFill/>
          </a:ln>
        </p:spPr>
      </p:sp>
      <p:sp>
        <p:nvSpPr>
          <p:cNvPr id="56" name="Google Shape;56;p7"/>
          <p:cNvSpPr txBox="1">
            <a:spLocks noGrp="1"/>
          </p:cNvSpPr>
          <p:nvPr>
            <p:ph type="sldNum" idx="12"/>
          </p:nvPr>
        </p:nvSpPr>
        <p:spPr>
          <a:xfrm flipH="1">
            <a:off x="8028432" y="4480560"/>
            <a:ext cx="4068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
        <p:nvSpPr>
          <p:cNvPr id="57" name="Google Shape;57;p7"/>
          <p:cNvSpPr/>
          <p:nvPr/>
        </p:nvSpPr>
        <p:spPr>
          <a:xfrm rot="5400000">
            <a:off x="8719150" y="3274850"/>
            <a:ext cx="539400" cy="28107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8"/>
        <p:cNvGrpSpPr/>
        <p:nvPr/>
      </p:nvGrpSpPr>
      <p:grpSpPr>
        <a:xfrm>
          <a:off x="0" y="0"/>
          <a:ext cx="0" cy="0"/>
          <a:chOff x="0" y="0"/>
          <a:chExt cx="0" cy="0"/>
        </a:xfrm>
      </p:grpSpPr>
      <p:pic>
        <p:nvPicPr>
          <p:cNvPr id="59" name="Google Shape;59;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60" name="Google Shape;60;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61" name="Google Shape;61;p8"/>
          <p:cNvSpPr txBox="1">
            <a:spLocks noGrp="1"/>
          </p:cNvSpPr>
          <p:nvPr>
            <p:ph type="sldNum" idx="12"/>
          </p:nvPr>
        </p:nvSpPr>
        <p:spPr>
          <a:xfrm flipH="1">
            <a:off x="8028432" y="4480560"/>
            <a:ext cx="4068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
        <p:nvSpPr>
          <p:cNvPr id="62" name="Google Shape;62;p8"/>
          <p:cNvSpPr/>
          <p:nvPr/>
        </p:nvSpPr>
        <p:spPr>
          <a:xfrm rot="5400000">
            <a:off x="8719150" y="3274850"/>
            <a:ext cx="539400" cy="28107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8"/>
          <p:cNvGrpSpPr/>
          <p:nvPr/>
        </p:nvGrpSpPr>
        <p:grpSpPr>
          <a:xfrm rot="-5400000">
            <a:off x="-2181220" y="182993"/>
            <a:ext cx="1906500" cy="4777500"/>
            <a:chOff x="1001105" y="3692218"/>
            <a:chExt cx="1906500" cy="4777500"/>
          </a:xfrm>
        </p:grpSpPr>
        <p:sp>
          <p:nvSpPr>
            <p:cNvPr id="64" name="Google Shape;64;p8"/>
            <p:cNvSpPr/>
            <p:nvPr/>
          </p:nvSpPr>
          <p:spPr>
            <a:xfrm>
              <a:off x="1001105" y="3692218"/>
              <a:ext cx="1906500" cy="47775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a:off x="1515500" y="4536275"/>
              <a:ext cx="877500" cy="30600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8"/>
          <p:cNvSpPr/>
          <p:nvPr/>
        </p:nvSpPr>
        <p:spPr>
          <a:xfrm>
            <a:off x="8242300" y="-668425"/>
            <a:ext cx="760200" cy="12525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5"/>
        <p:cNvGrpSpPr/>
        <p:nvPr/>
      </p:nvGrpSpPr>
      <p:grpSpPr>
        <a:xfrm>
          <a:off x="0" y="0"/>
          <a:ext cx="0" cy="0"/>
          <a:chOff x="0" y="0"/>
          <a:chExt cx="0" cy="0"/>
        </a:xfrm>
      </p:grpSpPr>
      <p:sp>
        <p:nvSpPr>
          <p:cNvPr id="76" name="Google Shape;76;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
        <p:cNvGrpSpPr/>
        <p:nvPr/>
      </p:nvGrpSpPr>
      <p:grpSpPr>
        <a:xfrm>
          <a:off x="0" y="0"/>
          <a:ext cx="0" cy="0"/>
          <a:chOff x="0" y="0"/>
          <a:chExt cx="0" cy="0"/>
        </a:xfrm>
      </p:grpSpPr>
      <p:pic>
        <p:nvPicPr>
          <p:cNvPr id="78" name="Google Shape;78;p11"/>
          <p:cNvPicPr preferRelativeResize="0"/>
          <p:nvPr/>
        </p:nvPicPr>
        <p:blipFill>
          <a:blip r:embed="rId2">
            <a:alphaModFix/>
          </a:blip>
          <a:stretch>
            <a:fillRect/>
          </a:stretch>
        </p:blipFill>
        <p:spPr>
          <a:xfrm rot="10800000" flipH="1">
            <a:off x="0" y="0"/>
            <a:ext cx="9144000" cy="5143500"/>
          </a:xfrm>
          <a:prstGeom prst="rect">
            <a:avLst/>
          </a:prstGeom>
          <a:noFill/>
          <a:ln>
            <a:noFill/>
          </a:ln>
        </p:spPr>
      </p:pic>
      <p:sp>
        <p:nvSpPr>
          <p:cNvPr id="79" name="Google Shape;79;p11"/>
          <p:cNvSpPr txBox="1">
            <a:spLocks noGrp="1"/>
          </p:cNvSpPr>
          <p:nvPr>
            <p:ph type="title" hasCustomPrompt="1"/>
          </p:nvPr>
        </p:nvSpPr>
        <p:spPr>
          <a:xfrm>
            <a:off x="4391825" y="1822575"/>
            <a:ext cx="3636600" cy="10179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0" name="Google Shape;80;p11"/>
          <p:cNvSpPr txBox="1">
            <a:spLocks noGrp="1"/>
          </p:cNvSpPr>
          <p:nvPr>
            <p:ph type="subTitle" idx="1"/>
          </p:nvPr>
        </p:nvSpPr>
        <p:spPr>
          <a:xfrm>
            <a:off x="4391825" y="2927325"/>
            <a:ext cx="36366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1" name="Google Shape;81;p11"/>
          <p:cNvSpPr txBox="1">
            <a:spLocks noGrp="1"/>
          </p:cNvSpPr>
          <p:nvPr>
            <p:ph type="sldNum" idx="12"/>
          </p:nvPr>
        </p:nvSpPr>
        <p:spPr>
          <a:xfrm flipH="1">
            <a:off x="8028432" y="4480560"/>
            <a:ext cx="4068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
        <p:nvSpPr>
          <p:cNvPr id="82" name="Google Shape;82;p11"/>
          <p:cNvSpPr/>
          <p:nvPr/>
        </p:nvSpPr>
        <p:spPr>
          <a:xfrm rot="5400000">
            <a:off x="8719150" y="3274850"/>
            <a:ext cx="539400" cy="28107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a:spLocks noGrp="1"/>
          </p:cNvSpPr>
          <p:nvPr>
            <p:ph type="pic" idx="2"/>
          </p:nvPr>
        </p:nvSpPr>
        <p:spPr>
          <a:xfrm flipH="1">
            <a:off x="703975" y="933300"/>
            <a:ext cx="2595000" cy="4210200"/>
          </a:xfrm>
          <a:prstGeom prst="round2SameRect">
            <a:avLst>
              <a:gd name="adj1" fmla="val 16667"/>
              <a:gd name="adj2" fmla="val 0"/>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IBM Plex Sans Condensed Medium"/>
              <a:buNone/>
              <a:defRPr sz="3500">
                <a:solidFill>
                  <a:schemeClr val="dk1"/>
                </a:solidFill>
                <a:latin typeface="IBM Plex Sans Condensed Medium"/>
                <a:ea typeface="IBM Plex Sans Condensed Medium"/>
                <a:cs typeface="IBM Plex Sans Condensed Medium"/>
                <a:sym typeface="IBM Plex Sans Condensed Medium"/>
              </a:defRPr>
            </a:lvl1pPr>
            <a:lvl2pPr lvl="1" algn="ctr" rtl="0">
              <a:spcBef>
                <a:spcPts val="0"/>
              </a:spcBef>
              <a:spcAft>
                <a:spcPts val="0"/>
              </a:spcAft>
              <a:buClr>
                <a:schemeClr val="dk1"/>
              </a:buClr>
              <a:buSzPts val="3500"/>
              <a:buFont typeface="IBM Plex Sans Condensed Medium"/>
              <a:buNone/>
              <a:defRPr sz="3500">
                <a:solidFill>
                  <a:schemeClr val="dk1"/>
                </a:solidFill>
                <a:latin typeface="IBM Plex Sans Condensed Medium"/>
                <a:ea typeface="IBM Plex Sans Condensed Medium"/>
                <a:cs typeface="IBM Plex Sans Condensed Medium"/>
                <a:sym typeface="IBM Plex Sans Condensed Medium"/>
              </a:defRPr>
            </a:lvl2pPr>
            <a:lvl3pPr lvl="2" algn="ctr" rtl="0">
              <a:spcBef>
                <a:spcPts val="0"/>
              </a:spcBef>
              <a:spcAft>
                <a:spcPts val="0"/>
              </a:spcAft>
              <a:buClr>
                <a:schemeClr val="dk1"/>
              </a:buClr>
              <a:buSzPts val="3500"/>
              <a:buFont typeface="IBM Plex Sans Condensed Medium"/>
              <a:buNone/>
              <a:defRPr sz="3500">
                <a:solidFill>
                  <a:schemeClr val="dk1"/>
                </a:solidFill>
                <a:latin typeface="IBM Plex Sans Condensed Medium"/>
                <a:ea typeface="IBM Plex Sans Condensed Medium"/>
                <a:cs typeface="IBM Plex Sans Condensed Medium"/>
                <a:sym typeface="IBM Plex Sans Condensed Medium"/>
              </a:defRPr>
            </a:lvl3pPr>
            <a:lvl4pPr lvl="3" algn="ctr" rtl="0">
              <a:spcBef>
                <a:spcPts val="0"/>
              </a:spcBef>
              <a:spcAft>
                <a:spcPts val="0"/>
              </a:spcAft>
              <a:buClr>
                <a:schemeClr val="dk1"/>
              </a:buClr>
              <a:buSzPts val="3500"/>
              <a:buFont typeface="IBM Plex Sans Condensed Medium"/>
              <a:buNone/>
              <a:defRPr sz="3500">
                <a:solidFill>
                  <a:schemeClr val="dk1"/>
                </a:solidFill>
                <a:latin typeface="IBM Plex Sans Condensed Medium"/>
                <a:ea typeface="IBM Plex Sans Condensed Medium"/>
                <a:cs typeface="IBM Plex Sans Condensed Medium"/>
                <a:sym typeface="IBM Plex Sans Condensed Medium"/>
              </a:defRPr>
            </a:lvl4pPr>
            <a:lvl5pPr lvl="4" algn="ctr" rtl="0">
              <a:spcBef>
                <a:spcPts val="0"/>
              </a:spcBef>
              <a:spcAft>
                <a:spcPts val="0"/>
              </a:spcAft>
              <a:buClr>
                <a:schemeClr val="dk1"/>
              </a:buClr>
              <a:buSzPts val="3500"/>
              <a:buFont typeface="IBM Plex Sans Condensed Medium"/>
              <a:buNone/>
              <a:defRPr sz="3500">
                <a:solidFill>
                  <a:schemeClr val="dk1"/>
                </a:solidFill>
                <a:latin typeface="IBM Plex Sans Condensed Medium"/>
                <a:ea typeface="IBM Plex Sans Condensed Medium"/>
                <a:cs typeface="IBM Plex Sans Condensed Medium"/>
                <a:sym typeface="IBM Plex Sans Condensed Medium"/>
              </a:defRPr>
            </a:lvl5pPr>
            <a:lvl6pPr lvl="5" algn="ctr" rtl="0">
              <a:spcBef>
                <a:spcPts val="0"/>
              </a:spcBef>
              <a:spcAft>
                <a:spcPts val="0"/>
              </a:spcAft>
              <a:buClr>
                <a:schemeClr val="dk1"/>
              </a:buClr>
              <a:buSzPts val="3500"/>
              <a:buFont typeface="IBM Plex Sans Condensed Medium"/>
              <a:buNone/>
              <a:defRPr sz="3500">
                <a:solidFill>
                  <a:schemeClr val="dk1"/>
                </a:solidFill>
                <a:latin typeface="IBM Plex Sans Condensed Medium"/>
                <a:ea typeface="IBM Plex Sans Condensed Medium"/>
                <a:cs typeface="IBM Plex Sans Condensed Medium"/>
                <a:sym typeface="IBM Plex Sans Condensed Medium"/>
              </a:defRPr>
            </a:lvl6pPr>
            <a:lvl7pPr lvl="6" algn="ctr" rtl="0">
              <a:spcBef>
                <a:spcPts val="0"/>
              </a:spcBef>
              <a:spcAft>
                <a:spcPts val="0"/>
              </a:spcAft>
              <a:buClr>
                <a:schemeClr val="dk1"/>
              </a:buClr>
              <a:buSzPts val="3500"/>
              <a:buFont typeface="IBM Plex Sans Condensed Medium"/>
              <a:buNone/>
              <a:defRPr sz="3500">
                <a:solidFill>
                  <a:schemeClr val="dk1"/>
                </a:solidFill>
                <a:latin typeface="IBM Plex Sans Condensed Medium"/>
                <a:ea typeface="IBM Plex Sans Condensed Medium"/>
                <a:cs typeface="IBM Plex Sans Condensed Medium"/>
                <a:sym typeface="IBM Plex Sans Condensed Medium"/>
              </a:defRPr>
            </a:lvl7pPr>
            <a:lvl8pPr lvl="7" algn="ctr" rtl="0">
              <a:spcBef>
                <a:spcPts val="0"/>
              </a:spcBef>
              <a:spcAft>
                <a:spcPts val="0"/>
              </a:spcAft>
              <a:buClr>
                <a:schemeClr val="dk1"/>
              </a:buClr>
              <a:buSzPts val="3500"/>
              <a:buFont typeface="IBM Plex Sans Condensed Medium"/>
              <a:buNone/>
              <a:defRPr sz="3500">
                <a:solidFill>
                  <a:schemeClr val="dk1"/>
                </a:solidFill>
                <a:latin typeface="IBM Plex Sans Condensed Medium"/>
                <a:ea typeface="IBM Plex Sans Condensed Medium"/>
                <a:cs typeface="IBM Plex Sans Condensed Medium"/>
                <a:sym typeface="IBM Plex Sans Condensed Medium"/>
              </a:defRPr>
            </a:lvl8pPr>
            <a:lvl9pPr lvl="8" algn="ctr" rtl="0">
              <a:spcBef>
                <a:spcPts val="0"/>
              </a:spcBef>
              <a:spcAft>
                <a:spcPts val="0"/>
              </a:spcAft>
              <a:buClr>
                <a:schemeClr val="dk1"/>
              </a:buClr>
              <a:buSzPts val="3500"/>
              <a:buFont typeface="IBM Plex Sans Condensed Medium"/>
              <a:buNone/>
              <a:defRPr sz="3500">
                <a:solidFill>
                  <a:schemeClr val="dk1"/>
                </a:solidFill>
                <a:latin typeface="IBM Plex Sans Condensed Medium"/>
                <a:ea typeface="IBM Plex Sans Condensed Medium"/>
                <a:cs typeface="IBM Plex Sans Condensed Medium"/>
                <a:sym typeface="IBM Plex Sans Condensed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1pPr>
            <a:lvl2pPr marL="914400" lvl="1" indent="-3048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2pPr>
            <a:lvl3pPr marL="1371600" lvl="2" indent="-3048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3pPr>
            <a:lvl4pPr marL="1828800" lvl="3" indent="-3048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4pPr>
            <a:lvl5pPr marL="2286000" lvl="4" indent="-3048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5pPr>
            <a:lvl6pPr marL="2743200" lvl="5" indent="-3048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6pPr>
            <a:lvl7pPr marL="3200400" lvl="6" indent="-3048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7pPr>
            <a:lvl8pPr marL="3657600" lvl="7" indent="-3048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8pPr>
            <a:lvl9pPr marL="4114800" lvl="8" indent="-3048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9pPr>
          </a:lstStyle>
          <a:p>
            <a:endParaRPr/>
          </a:p>
        </p:txBody>
      </p:sp>
      <p:sp>
        <p:nvSpPr>
          <p:cNvPr id="8" name="Google Shape;8;p1"/>
          <p:cNvSpPr txBox="1">
            <a:spLocks noGrp="1"/>
          </p:cNvSpPr>
          <p:nvPr>
            <p:ph type="sldNum" idx="12"/>
          </p:nvPr>
        </p:nvSpPr>
        <p:spPr>
          <a:xfrm flipH="1">
            <a:off x="8028432" y="4480560"/>
            <a:ext cx="4068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IBM Plex Sans Condensed Medium"/>
                <a:ea typeface="IBM Plex Sans Condensed Medium"/>
                <a:cs typeface="IBM Plex Sans Condensed Medium"/>
                <a:sym typeface="IBM Plex Sans Condensed Medium"/>
              </a:defRPr>
            </a:lvl1pPr>
            <a:lvl2pPr lvl="1" algn="r">
              <a:buNone/>
              <a:defRPr sz="1300">
                <a:solidFill>
                  <a:schemeClr val="dk1"/>
                </a:solidFill>
                <a:latin typeface="IBM Plex Sans Condensed Medium"/>
                <a:ea typeface="IBM Plex Sans Condensed Medium"/>
                <a:cs typeface="IBM Plex Sans Condensed Medium"/>
                <a:sym typeface="IBM Plex Sans Condensed Medium"/>
              </a:defRPr>
            </a:lvl2pPr>
            <a:lvl3pPr lvl="2" algn="r">
              <a:buNone/>
              <a:defRPr sz="1300">
                <a:solidFill>
                  <a:schemeClr val="dk1"/>
                </a:solidFill>
                <a:latin typeface="IBM Plex Sans Condensed Medium"/>
                <a:ea typeface="IBM Plex Sans Condensed Medium"/>
                <a:cs typeface="IBM Plex Sans Condensed Medium"/>
                <a:sym typeface="IBM Plex Sans Condensed Medium"/>
              </a:defRPr>
            </a:lvl3pPr>
            <a:lvl4pPr lvl="3" algn="r">
              <a:buNone/>
              <a:defRPr sz="1300">
                <a:solidFill>
                  <a:schemeClr val="dk1"/>
                </a:solidFill>
                <a:latin typeface="IBM Plex Sans Condensed Medium"/>
                <a:ea typeface="IBM Plex Sans Condensed Medium"/>
                <a:cs typeface="IBM Plex Sans Condensed Medium"/>
                <a:sym typeface="IBM Plex Sans Condensed Medium"/>
              </a:defRPr>
            </a:lvl4pPr>
            <a:lvl5pPr lvl="4" algn="r">
              <a:buNone/>
              <a:defRPr sz="1300">
                <a:solidFill>
                  <a:schemeClr val="dk1"/>
                </a:solidFill>
                <a:latin typeface="IBM Plex Sans Condensed Medium"/>
                <a:ea typeface="IBM Plex Sans Condensed Medium"/>
                <a:cs typeface="IBM Plex Sans Condensed Medium"/>
                <a:sym typeface="IBM Plex Sans Condensed Medium"/>
              </a:defRPr>
            </a:lvl5pPr>
            <a:lvl6pPr lvl="5" algn="r">
              <a:buNone/>
              <a:defRPr sz="1300">
                <a:solidFill>
                  <a:schemeClr val="dk1"/>
                </a:solidFill>
                <a:latin typeface="IBM Plex Sans Condensed Medium"/>
                <a:ea typeface="IBM Plex Sans Condensed Medium"/>
                <a:cs typeface="IBM Plex Sans Condensed Medium"/>
                <a:sym typeface="IBM Plex Sans Condensed Medium"/>
              </a:defRPr>
            </a:lvl6pPr>
            <a:lvl7pPr lvl="6" algn="r">
              <a:buNone/>
              <a:defRPr sz="1300">
                <a:solidFill>
                  <a:schemeClr val="dk1"/>
                </a:solidFill>
                <a:latin typeface="IBM Plex Sans Condensed Medium"/>
                <a:ea typeface="IBM Plex Sans Condensed Medium"/>
                <a:cs typeface="IBM Plex Sans Condensed Medium"/>
                <a:sym typeface="IBM Plex Sans Condensed Medium"/>
              </a:defRPr>
            </a:lvl7pPr>
            <a:lvl8pPr lvl="7" algn="r">
              <a:buNone/>
              <a:defRPr sz="1300">
                <a:solidFill>
                  <a:schemeClr val="dk1"/>
                </a:solidFill>
                <a:latin typeface="IBM Plex Sans Condensed Medium"/>
                <a:ea typeface="IBM Plex Sans Condensed Medium"/>
                <a:cs typeface="IBM Plex Sans Condensed Medium"/>
                <a:sym typeface="IBM Plex Sans Condensed Medium"/>
              </a:defRPr>
            </a:lvl8pPr>
            <a:lvl9pPr lvl="8" algn="r">
              <a:buNone/>
              <a:defRPr sz="1300">
                <a:solidFill>
                  <a:schemeClr val="dk1"/>
                </a:solidFill>
                <a:latin typeface="IBM Plex Sans Condensed Medium"/>
                <a:ea typeface="IBM Plex Sans Condensed Medium"/>
                <a:cs typeface="IBM Plex Sans Condensed Medium"/>
                <a:sym typeface="IBM Plex Sans Condensed Medium"/>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 id="2147483657" r:id="rId8"/>
    <p:sldLayoutId id="2147483658" r:id="rId9"/>
    <p:sldLayoutId id="2147483665" r:id="rId10"/>
    <p:sldLayoutId id="2147483669" r:id="rId11"/>
    <p:sldLayoutId id="2147483670" r:id="rId12"/>
    <p:sldLayoutId id="2147483675"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asana.com/es" TargetMode="External"/><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code.visualstudio.com/" TargetMode="Externa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nodejs.org/es" TargetMode="Externa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2" name="Marcador de posición de imagen 21"/>
          <p:cNvPicPr>
            <a:picLocks noGrp="1" noChangeAspect="1"/>
          </p:cNvPicPr>
          <p:nvPr>
            <p:ph type="pic" idx="2"/>
          </p:nvPr>
        </p:nvPicPr>
        <p:blipFill>
          <a:blip r:embed="rId3">
            <a:extLst>
              <a:ext uri="{28A0092B-C50C-407E-A947-70E740481C1C}">
                <a14:useLocalDpi xmlns:a14="http://schemas.microsoft.com/office/drawing/2010/main" val="0"/>
              </a:ext>
            </a:extLst>
          </a:blip>
          <a:srcRect l="26879" r="26879"/>
          <a:stretch>
            <a:fillRect/>
          </a:stretch>
        </p:blipFill>
        <p:spPr/>
      </p:pic>
      <p:sp>
        <p:nvSpPr>
          <p:cNvPr id="218" name="Google Shape;218;p28"/>
          <p:cNvSpPr/>
          <p:nvPr/>
        </p:nvSpPr>
        <p:spPr>
          <a:xfrm rot="5400000">
            <a:off x="8719150" y="3274850"/>
            <a:ext cx="539400" cy="28107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8"/>
          <p:cNvSpPr txBox="1">
            <a:spLocks noGrp="1"/>
          </p:cNvSpPr>
          <p:nvPr>
            <p:ph type="ctrTitle"/>
          </p:nvPr>
        </p:nvSpPr>
        <p:spPr>
          <a:xfrm flipH="1">
            <a:off x="3657599" y="1293463"/>
            <a:ext cx="5413663" cy="1779000"/>
          </a:xfrm>
          <a:prstGeom prst="rect">
            <a:avLst/>
          </a:prstGeom>
        </p:spPr>
        <p:txBody>
          <a:bodyPr spcFirstLastPara="1" wrap="square" lIns="91425" tIns="91425" rIns="91425" bIns="91425" anchor="b" anchorCtr="0">
            <a:noAutofit/>
          </a:bodyPr>
          <a:lstStyle/>
          <a:p>
            <a:pPr marL="0" lvl="0" indent="0" algn="ctr" rtl="0">
              <a:spcBef>
                <a:spcPts val="1100"/>
              </a:spcBef>
              <a:spcAft>
                <a:spcPts val="200"/>
              </a:spcAft>
              <a:buNone/>
            </a:pPr>
            <a:r>
              <a:rPr lang="en" sz="4000" dirty="0" smtClean="0"/>
              <a:t>Proceso de Desarrollo de EduSmart</a:t>
            </a:r>
            <a:endParaRPr sz="4000" dirty="0"/>
          </a:p>
        </p:txBody>
      </p:sp>
      <p:sp>
        <p:nvSpPr>
          <p:cNvPr id="221" name="Google Shape;221;p28"/>
          <p:cNvSpPr txBox="1">
            <a:spLocks noGrp="1"/>
          </p:cNvSpPr>
          <p:nvPr>
            <p:ph type="sldNum" idx="12"/>
          </p:nvPr>
        </p:nvSpPr>
        <p:spPr>
          <a:xfrm flipH="1">
            <a:off x="8023976" y="448340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
        <p:nvSpPr>
          <p:cNvPr id="222" name="Google Shape;222;p28"/>
          <p:cNvSpPr/>
          <p:nvPr/>
        </p:nvSpPr>
        <p:spPr>
          <a:xfrm>
            <a:off x="11171875" y="3776575"/>
            <a:ext cx="1535100" cy="38469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517;p41"/>
          <p:cNvGrpSpPr/>
          <p:nvPr/>
        </p:nvGrpSpPr>
        <p:grpSpPr>
          <a:xfrm>
            <a:off x="1001106" y="210076"/>
            <a:ext cx="1906440" cy="3995710"/>
            <a:chOff x="3645175" y="1228625"/>
            <a:chExt cx="1551600" cy="3252000"/>
          </a:xfrm>
        </p:grpSpPr>
        <p:sp>
          <p:nvSpPr>
            <p:cNvPr id="31" name="Google Shape;518;p41"/>
            <p:cNvSpPr/>
            <p:nvPr/>
          </p:nvSpPr>
          <p:spPr>
            <a:xfrm>
              <a:off x="3645175" y="1228625"/>
              <a:ext cx="1551600" cy="3252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19;p41"/>
            <p:cNvSpPr/>
            <p:nvPr/>
          </p:nvSpPr>
          <p:spPr>
            <a:xfrm>
              <a:off x="4136425" y="4244950"/>
              <a:ext cx="569100" cy="1311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20;p41"/>
            <p:cNvSpPr/>
            <p:nvPr/>
          </p:nvSpPr>
          <p:spPr>
            <a:xfrm>
              <a:off x="4352275" y="1271600"/>
              <a:ext cx="137400" cy="1374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Rectángulo redondeado 19"/>
          <p:cNvSpPr/>
          <p:nvPr/>
        </p:nvSpPr>
        <p:spPr>
          <a:xfrm>
            <a:off x="1059203" y="484504"/>
            <a:ext cx="1777151" cy="3342039"/>
          </a:xfrm>
          <a:prstGeom prst="roundRect">
            <a:avLst>
              <a:gd name="adj" fmla="val 7619"/>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 name="Imagen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735" y="1334247"/>
            <a:ext cx="1638086" cy="1853106"/>
          </a:xfrm>
          <a:prstGeom prst="rect">
            <a:avLst/>
          </a:prstGeom>
        </p:spPr>
      </p:pic>
      <p:grpSp>
        <p:nvGrpSpPr>
          <p:cNvPr id="223" name="Google Shape;223;p28"/>
          <p:cNvGrpSpPr/>
          <p:nvPr/>
        </p:nvGrpSpPr>
        <p:grpSpPr>
          <a:xfrm>
            <a:off x="1001105" y="3692218"/>
            <a:ext cx="1906441" cy="4777465"/>
            <a:chOff x="1403375" y="3776675"/>
            <a:chExt cx="1535100" cy="3846900"/>
          </a:xfrm>
        </p:grpSpPr>
        <p:sp>
          <p:nvSpPr>
            <p:cNvPr id="224" name="Google Shape;224;p28"/>
            <p:cNvSpPr/>
            <p:nvPr/>
          </p:nvSpPr>
          <p:spPr>
            <a:xfrm>
              <a:off x="1403375" y="3776675"/>
              <a:ext cx="1535100" cy="38469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a:off x="1525925" y="3911200"/>
              <a:ext cx="1290000" cy="35541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10</a:t>
            </a:fld>
            <a:endParaRPr lang="es-MX"/>
          </a:p>
        </p:txBody>
      </p:sp>
      <p:sp>
        <p:nvSpPr>
          <p:cNvPr id="4" name="CuadroTexto 3">
            <a:extLst>
              <a:ext uri="{FF2B5EF4-FFF2-40B4-BE49-F238E27FC236}">
                <a16:creationId xmlns:a16="http://schemas.microsoft.com/office/drawing/2014/main" xmlns="" id="{CF39A792-D80F-FFD6-E6F4-EE2E0B40B562}"/>
              </a:ext>
            </a:extLst>
          </p:cNvPr>
          <p:cNvSpPr txBox="1"/>
          <p:nvPr/>
        </p:nvSpPr>
        <p:spPr>
          <a:xfrm>
            <a:off x="966588" y="310117"/>
            <a:ext cx="7468644" cy="461665"/>
          </a:xfrm>
          <a:prstGeom prst="rect">
            <a:avLst/>
          </a:prstGeom>
          <a:noFill/>
        </p:spPr>
        <p:txBody>
          <a:bodyPr wrap="square" rtlCol="0">
            <a:spAutoFit/>
          </a:bodyPr>
          <a:lstStyle/>
          <a:p>
            <a:r>
              <a:rPr lang="es-MX" sz="1200" dirty="0">
                <a:latin typeface="IBM Plex Sans Condensed Medium"/>
              </a:rPr>
              <a:t>7. Una vez que tengamos nuestro espacio de trabajo, crearemos un nuevo proyecto, en el menú en la parte inferior izquierda hacemos clic en el icono </a:t>
            </a:r>
            <a:r>
              <a:rPr lang="es-MX" sz="1200" b="1" dirty="0">
                <a:latin typeface="IBM Plex Sans Condensed Medium"/>
              </a:rPr>
              <a:t>+</a:t>
            </a:r>
            <a:r>
              <a:rPr lang="es-MX" sz="1200" dirty="0">
                <a:latin typeface="IBM Plex Sans Condensed Medium"/>
              </a:rPr>
              <a:t> para poder crear nuestro proyecto.</a:t>
            </a:r>
          </a:p>
        </p:txBody>
      </p:sp>
      <p:pic>
        <p:nvPicPr>
          <p:cNvPr id="5" name="Imagen 4"/>
          <p:cNvPicPr>
            <a:picLocks noChangeAspect="1"/>
          </p:cNvPicPr>
          <p:nvPr/>
        </p:nvPicPr>
        <p:blipFill rotWithShape="1">
          <a:blip r:embed="rId2"/>
          <a:srcRect l="670" r="2279" b="2948"/>
          <a:stretch/>
        </p:blipFill>
        <p:spPr>
          <a:xfrm>
            <a:off x="1183709" y="1008311"/>
            <a:ext cx="6801634" cy="3824052"/>
          </a:xfrm>
          <a:prstGeom prst="rect">
            <a:avLst/>
          </a:prstGeom>
        </p:spPr>
      </p:pic>
    </p:spTree>
    <p:extLst>
      <p:ext uri="{BB962C8B-B14F-4D97-AF65-F5344CB8AC3E}">
        <p14:creationId xmlns:p14="http://schemas.microsoft.com/office/powerpoint/2010/main" val="8476041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11</a:t>
            </a:fld>
            <a:endParaRPr lang="es-MX"/>
          </a:p>
        </p:txBody>
      </p:sp>
      <p:sp>
        <p:nvSpPr>
          <p:cNvPr id="4" name="CuadroTexto 3">
            <a:extLst>
              <a:ext uri="{FF2B5EF4-FFF2-40B4-BE49-F238E27FC236}">
                <a16:creationId xmlns:a16="http://schemas.microsoft.com/office/drawing/2014/main" xmlns="" id="{CF39A792-D80F-FFD6-E6F4-EE2E0B40B562}"/>
              </a:ext>
            </a:extLst>
          </p:cNvPr>
          <p:cNvSpPr txBox="1"/>
          <p:nvPr/>
        </p:nvSpPr>
        <p:spPr>
          <a:xfrm>
            <a:off x="1033006" y="276250"/>
            <a:ext cx="7468644" cy="415498"/>
          </a:xfrm>
          <a:prstGeom prst="rect">
            <a:avLst/>
          </a:prstGeom>
          <a:noFill/>
        </p:spPr>
        <p:txBody>
          <a:bodyPr wrap="square" rtlCol="0">
            <a:spAutoFit/>
          </a:bodyPr>
          <a:lstStyle/>
          <a:p>
            <a:r>
              <a:rPr lang="es-MX" sz="1050" dirty="0"/>
              <a:t>8. En esta vista podemos crear un proyecto usando una plantilla, importando una hoja de Excel, en este caso creamos un </a:t>
            </a:r>
            <a:r>
              <a:rPr lang="es-MX" sz="1050" b="1" dirty="0"/>
              <a:t>proyecto en blanco</a:t>
            </a:r>
            <a:r>
              <a:rPr lang="es-MX" sz="1050" dirty="0"/>
              <a:t>.</a:t>
            </a:r>
          </a:p>
        </p:txBody>
      </p:sp>
      <p:pic>
        <p:nvPicPr>
          <p:cNvPr id="5" name="Imagen 4"/>
          <p:cNvPicPr>
            <a:picLocks noChangeAspect="1"/>
          </p:cNvPicPr>
          <p:nvPr/>
        </p:nvPicPr>
        <p:blipFill rotWithShape="1">
          <a:blip r:embed="rId2"/>
          <a:srcRect l="1704" r="2217" b="3922"/>
          <a:stretch/>
        </p:blipFill>
        <p:spPr>
          <a:xfrm>
            <a:off x="1164922" y="993575"/>
            <a:ext cx="6940376" cy="3902057"/>
          </a:xfrm>
          <a:prstGeom prst="rect">
            <a:avLst/>
          </a:prstGeom>
        </p:spPr>
      </p:pic>
    </p:spTree>
    <p:extLst>
      <p:ext uri="{BB962C8B-B14F-4D97-AF65-F5344CB8AC3E}">
        <p14:creationId xmlns:p14="http://schemas.microsoft.com/office/powerpoint/2010/main" val="13079776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1618" r="1869" b="3486"/>
          <a:stretch/>
        </p:blipFill>
        <p:spPr>
          <a:xfrm>
            <a:off x="1380603" y="918283"/>
            <a:ext cx="6773450" cy="3808205"/>
          </a:xfrm>
          <a:prstGeom prst="rect">
            <a:avLst/>
          </a:prstGeom>
        </p:spPr>
      </p:pic>
      <p:sp>
        <p:nvSpPr>
          <p:cNvPr id="3" name="CuadroTexto 2">
            <a:extLst>
              <a:ext uri="{FF2B5EF4-FFF2-40B4-BE49-F238E27FC236}">
                <a16:creationId xmlns:a16="http://schemas.microsoft.com/office/drawing/2014/main" xmlns="" id="{CF39A792-D80F-FFD6-E6F4-EE2E0B40B562}"/>
              </a:ext>
            </a:extLst>
          </p:cNvPr>
          <p:cNvSpPr txBox="1"/>
          <p:nvPr/>
        </p:nvSpPr>
        <p:spPr>
          <a:xfrm>
            <a:off x="1033006" y="276250"/>
            <a:ext cx="7468644" cy="461665"/>
          </a:xfrm>
          <a:prstGeom prst="rect">
            <a:avLst/>
          </a:prstGeom>
          <a:noFill/>
        </p:spPr>
        <p:txBody>
          <a:bodyPr wrap="square" rtlCol="0">
            <a:spAutoFit/>
          </a:bodyPr>
          <a:lstStyle/>
          <a:p>
            <a:r>
              <a:rPr lang="es-MX" sz="1200" dirty="0">
                <a:latin typeface="IBM Plex Sans Condensed Medium"/>
              </a:rPr>
              <a:t>9. Para crear un proyecto le agregamos un nombre, así como también la privacidad del proyecto. Y damos clic en </a:t>
            </a:r>
            <a:r>
              <a:rPr lang="es-MX" sz="1200" b="1" dirty="0">
                <a:latin typeface="IBM Plex Sans Condensed Medium"/>
              </a:rPr>
              <a:t>continuar</a:t>
            </a:r>
            <a:r>
              <a:rPr lang="es-MX" sz="1200" dirty="0">
                <a:latin typeface="IBM Plex Sans Condensed Medium"/>
              </a:rPr>
              <a:t>. </a:t>
            </a:r>
          </a:p>
        </p:txBody>
      </p:sp>
      <p:sp>
        <p:nvSpPr>
          <p:cNvPr id="4" name="Google Shape;221;p28"/>
          <p:cNvSpPr txBox="1">
            <a:spLocks/>
          </p:cNvSpPr>
          <p:nvPr/>
        </p:nvSpPr>
        <p:spPr>
          <a:xfrm flipH="1">
            <a:off x="8023976" y="4483400"/>
            <a:ext cx="4068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12</a:t>
            </a:fld>
            <a:r>
              <a:rPr lang="en" dirty="0" smtClean="0"/>
              <a:t>2</a:t>
            </a:r>
            <a:endParaRPr lang="en" dirty="0"/>
          </a:p>
        </p:txBody>
      </p:sp>
    </p:spTree>
    <p:extLst>
      <p:ext uri="{BB962C8B-B14F-4D97-AF65-F5344CB8AC3E}">
        <p14:creationId xmlns:p14="http://schemas.microsoft.com/office/powerpoint/2010/main" val="36415134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934" r="1850" b="2784"/>
          <a:stretch/>
        </p:blipFill>
        <p:spPr>
          <a:xfrm>
            <a:off x="1117556" y="873732"/>
            <a:ext cx="7487825" cy="4209846"/>
          </a:xfrm>
          <a:prstGeom prst="rect">
            <a:avLst/>
          </a:prstGeom>
        </p:spPr>
      </p:pic>
      <p:sp>
        <p:nvSpPr>
          <p:cNvPr id="3" name="CuadroTexto 2">
            <a:extLst>
              <a:ext uri="{FF2B5EF4-FFF2-40B4-BE49-F238E27FC236}">
                <a16:creationId xmlns:a16="http://schemas.microsoft.com/office/drawing/2014/main" xmlns="" id="{CF39A792-D80F-FFD6-E6F4-EE2E0B40B562}"/>
              </a:ext>
            </a:extLst>
          </p:cNvPr>
          <p:cNvSpPr txBox="1"/>
          <p:nvPr/>
        </p:nvSpPr>
        <p:spPr>
          <a:xfrm>
            <a:off x="1033006" y="323222"/>
            <a:ext cx="7468644" cy="415498"/>
          </a:xfrm>
          <a:prstGeom prst="rect">
            <a:avLst/>
          </a:prstGeom>
          <a:noFill/>
        </p:spPr>
        <p:txBody>
          <a:bodyPr wrap="square" rtlCol="0">
            <a:spAutoFit/>
          </a:bodyPr>
          <a:lstStyle/>
          <a:p>
            <a:r>
              <a:rPr lang="es-MX" sz="1050" dirty="0"/>
              <a:t>10. En la siguiente vista nos ofrece algunas opciones para comenzar a trabajar con el proyecto. Elegimos la primera y damos cli en </a:t>
            </a:r>
            <a:r>
              <a:rPr lang="es-MX" sz="1050" b="1" dirty="0"/>
              <a:t>Ir al proyecto</a:t>
            </a:r>
            <a:r>
              <a:rPr lang="es-MX" sz="1050" dirty="0"/>
              <a:t>.</a:t>
            </a:r>
          </a:p>
        </p:txBody>
      </p:sp>
      <p:sp>
        <p:nvSpPr>
          <p:cNvPr id="4" name="Google Shape;221;p28"/>
          <p:cNvSpPr txBox="1">
            <a:spLocks/>
          </p:cNvSpPr>
          <p:nvPr/>
        </p:nvSpPr>
        <p:spPr>
          <a:xfrm flipH="1">
            <a:off x="8501650" y="4514573"/>
            <a:ext cx="4068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13</a:t>
            </a:fld>
            <a:r>
              <a:rPr lang="en" dirty="0" smtClean="0"/>
              <a:t>3</a:t>
            </a:r>
            <a:endParaRPr lang="en" dirty="0"/>
          </a:p>
        </p:txBody>
      </p:sp>
    </p:spTree>
    <p:extLst>
      <p:ext uri="{BB962C8B-B14F-4D97-AF65-F5344CB8AC3E}">
        <p14:creationId xmlns:p14="http://schemas.microsoft.com/office/powerpoint/2010/main" val="11039342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1223" r="2217" b="3440"/>
          <a:stretch/>
        </p:blipFill>
        <p:spPr>
          <a:xfrm>
            <a:off x="1080371" y="920662"/>
            <a:ext cx="6995646" cy="3933131"/>
          </a:xfrm>
          <a:prstGeom prst="rect">
            <a:avLst/>
          </a:prstGeom>
        </p:spPr>
      </p:pic>
      <p:sp>
        <p:nvSpPr>
          <p:cNvPr id="3" name="CuadroTexto 2">
            <a:extLst>
              <a:ext uri="{FF2B5EF4-FFF2-40B4-BE49-F238E27FC236}">
                <a16:creationId xmlns:a16="http://schemas.microsoft.com/office/drawing/2014/main" xmlns="" id="{CF39A792-D80F-FFD6-E6F4-EE2E0B40B562}"/>
              </a:ext>
            </a:extLst>
          </p:cNvPr>
          <p:cNvSpPr txBox="1"/>
          <p:nvPr/>
        </p:nvSpPr>
        <p:spPr>
          <a:xfrm>
            <a:off x="1080371" y="276250"/>
            <a:ext cx="7468644" cy="415498"/>
          </a:xfrm>
          <a:prstGeom prst="rect">
            <a:avLst/>
          </a:prstGeom>
          <a:noFill/>
        </p:spPr>
        <p:txBody>
          <a:bodyPr wrap="square" rtlCol="0">
            <a:spAutoFit/>
          </a:bodyPr>
          <a:lstStyle/>
          <a:p>
            <a:r>
              <a:rPr lang="es-ES" sz="1050" dirty="0"/>
              <a:t>11. Una vez creado el proyecto obtenemos un tablero vacío, por lo que creamos listas en ella. En este caso se trabajara de esta manera tomando en cuenta el proceso de la metodología elegida.</a:t>
            </a:r>
            <a:endParaRPr lang="es-MX" sz="1050" dirty="0"/>
          </a:p>
        </p:txBody>
      </p:sp>
      <p:sp>
        <p:nvSpPr>
          <p:cNvPr id="4" name="Google Shape;221;p28"/>
          <p:cNvSpPr txBox="1">
            <a:spLocks/>
          </p:cNvSpPr>
          <p:nvPr/>
        </p:nvSpPr>
        <p:spPr>
          <a:xfrm flipH="1">
            <a:off x="8023976" y="4483400"/>
            <a:ext cx="4068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14</a:t>
            </a:fld>
            <a:r>
              <a:rPr lang="en" dirty="0" smtClean="0"/>
              <a:t>4</a:t>
            </a:r>
            <a:endParaRPr lang="en" dirty="0"/>
          </a:p>
        </p:txBody>
      </p:sp>
    </p:spTree>
    <p:extLst>
      <p:ext uri="{BB962C8B-B14F-4D97-AF65-F5344CB8AC3E}">
        <p14:creationId xmlns:p14="http://schemas.microsoft.com/office/powerpoint/2010/main" val="31562983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1308" r="2240" b="3549"/>
          <a:stretch/>
        </p:blipFill>
        <p:spPr>
          <a:xfrm>
            <a:off x="1236016" y="1080844"/>
            <a:ext cx="6942551" cy="3903279"/>
          </a:xfrm>
          <a:prstGeom prst="rect">
            <a:avLst/>
          </a:prstGeom>
        </p:spPr>
      </p:pic>
      <p:sp>
        <p:nvSpPr>
          <p:cNvPr id="3" name="CuadroTexto 2">
            <a:extLst>
              <a:ext uri="{FF2B5EF4-FFF2-40B4-BE49-F238E27FC236}">
                <a16:creationId xmlns:a16="http://schemas.microsoft.com/office/drawing/2014/main" xmlns="" id="{CF39A792-D80F-FFD6-E6F4-EE2E0B40B562}"/>
              </a:ext>
            </a:extLst>
          </p:cNvPr>
          <p:cNvSpPr txBox="1"/>
          <p:nvPr/>
        </p:nvSpPr>
        <p:spPr>
          <a:xfrm>
            <a:off x="972969" y="285644"/>
            <a:ext cx="7468644" cy="461665"/>
          </a:xfrm>
          <a:prstGeom prst="rect">
            <a:avLst/>
          </a:prstGeom>
          <a:noFill/>
        </p:spPr>
        <p:txBody>
          <a:bodyPr wrap="square" rtlCol="0">
            <a:spAutoFit/>
          </a:bodyPr>
          <a:lstStyle/>
          <a:p>
            <a:r>
              <a:rPr lang="es-ES" sz="1200" dirty="0">
                <a:latin typeface="IBM Plex Sans Condensed Medium"/>
              </a:rPr>
              <a:t>12. En el caso de que se requiera agregar otra lista, hacemos clic en </a:t>
            </a:r>
            <a:r>
              <a:rPr lang="es-ES" sz="1200" b="1" dirty="0">
                <a:latin typeface="IBM Plex Sans Condensed Medium"/>
              </a:rPr>
              <a:t>agregar sección </a:t>
            </a:r>
            <a:r>
              <a:rPr lang="es-ES" sz="1200" dirty="0">
                <a:latin typeface="IBM Plex Sans Condensed Medium"/>
              </a:rPr>
              <a:t>agregamos el nombre de la lista y ya podrás usarla. </a:t>
            </a:r>
            <a:endParaRPr lang="es-MX" sz="1200" dirty="0">
              <a:latin typeface="IBM Plex Sans Condensed Medium"/>
            </a:endParaRPr>
          </a:p>
        </p:txBody>
      </p:sp>
      <p:sp>
        <p:nvSpPr>
          <p:cNvPr id="4" name="Google Shape;221;p28"/>
          <p:cNvSpPr txBox="1">
            <a:spLocks/>
          </p:cNvSpPr>
          <p:nvPr/>
        </p:nvSpPr>
        <p:spPr>
          <a:xfrm flipH="1">
            <a:off x="8023976" y="4483400"/>
            <a:ext cx="4068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15</a:t>
            </a:fld>
            <a:r>
              <a:rPr lang="en" dirty="0" smtClean="0"/>
              <a:t>5</a:t>
            </a:r>
            <a:endParaRPr lang="en" dirty="0"/>
          </a:p>
        </p:txBody>
      </p:sp>
    </p:spTree>
    <p:extLst>
      <p:ext uri="{BB962C8B-B14F-4D97-AF65-F5344CB8AC3E}">
        <p14:creationId xmlns:p14="http://schemas.microsoft.com/office/powerpoint/2010/main" val="2280811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776" r="2135" b="2909"/>
          <a:stretch/>
        </p:blipFill>
        <p:spPr>
          <a:xfrm>
            <a:off x="1258867" y="1106206"/>
            <a:ext cx="6801633" cy="3824052"/>
          </a:xfrm>
          <a:prstGeom prst="rect">
            <a:avLst/>
          </a:prstGeom>
        </p:spPr>
      </p:pic>
      <p:sp>
        <p:nvSpPr>
          <p:cNvPr id="3" name="CuadroTexto 2">
            <a:extLst>
              <a:ext uri="{FF2B5EF4-FFF2-40B4-BE49-F238E27FC236}">
                <a16:creationId xmlns:a16="http://schemas.microsoft.com/office/drawing/2014/main" xmlns="" id="{CF39A792-D80F-FFD6-E6F4-EE2E0B40B562}"/>
              </a:ext>
            </a:extLst>
          </p:cNvPr>
          <p:cNvSpPr txBox="1"/>
          <p:nvPr/>
        </p:nvSpPr>
        <p:spPr>
          <a:xfrm>
            <a:off x="972969" y="285644"/>
            <a:ext cx="7468644" cy="646331"/>
          </a:xfrm>
          <a:prstGeom prst="rect">
            <a:avLst/>
          </a:prstGeom>
          <a:noFill/>
        </p:spPr>
        <p:txBody>
          <a:bodyPr wrap="square" rtlCol="0">
            <a:spAutoFit/>
          </a:bodyPr>
          <a:lstStyle/>
          <a:p>
            <a:r>
              <a:rPr lang="es-ES" sz="1200" dirty="0">
                <a:latin typeface="IBM Plex Sans Condensed Medium"/>
              </a:rPr>
              <a:t>13. Para agregar una tarea, solo damos clic en </a:t>
            </a:r>
            <a:r>
              <a:rPr lang="es-ES" sz="1200" b="1" dirty="0">
                <a:latin typeface="IBM Plex Sans Condensed Medium"/>
              </a:rPr>
              <a:t>agregar tarea</a:t>
            </a:r>
            <a:r>
              <a:rPr lang="es-ES" sz="1200" dirty="0">
                <a:latin typeface="IBM Plex Sans Condensed Medium"/>
              </a:rPr>
              <a:t>, asignamos un nombre a la tarea y listo. Al hacer clic sobre la tarea podemos ver distintas opciones que puedes agregar a la tarea, como el responsable, fecha de inicio y de entrega, descripción y archivos que especifiquen la tarea a realizar.</a:t>
            </a:r>
            <a:endParaRPr lang="es-MX" sz="1200" dirty="0">
              <a:latin typeface="IBM Plex Sans Condensed Medium"/>
            </a:endParaRPr>
          </a:p>
        </p:txBody>
      </p:sp>
      <p:sp>
        <p:nvSpPr>
          <p:cNvPr id="4" name="Google Shape;221;p28"/>
          <p:cNvSpPr txBox="1">
            <a:spLocks/>
          </p:cNvSpPr>
          <p:nvPr/>
        </p:nvSpPr>
        <p:spPr>
          <a:xfrm flipH="1">
            <a:off x="8023976" y="4483400"/>
            <a:ext cx="4068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16</a:t>
            </a:fld>
            <a:r>
              <a:rPr lang="en" dirty="0" smtClean="0"/>
              <a:t>6</a:t>
            </a:r>
            <a:endParaRPr lang="en" dirty="0"/>
          </a:p>
        </p:txBody>
      </p:sp>
    </p:spTree>
    <p:extLst>
      <p:ext uri="{BB962C8B-B14F-4D97-AF65-F5344CB8AC3E}">
        <p14:creationId xmlns:p14="http://schemas.microsoft.com/office/powerpoint/2010/main" val="22895631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126" t="1" r="2025" b="3150"/>
          <a:stretch/>
        </p:blipFill>
        <p:spPr>
          <a:xfrm>
            <a:off x="1146376" y="831118"/>
            <a:ext cx="7121830" cy="4004075"/>
          </a:xfrm>
          <a:prstGeom prst="rect">
            <a:avLst/>
          </a:prstGeom>
        </p:spPr>
      </p:pic>
      <p:sp>
        <p:nvSpPr>
          <p:cNvPr id="5" name="CuadroTexto 4">
            <a:extLst>
              <a:ext uri="{FF2B5EF4-FFF2-40B4-BE49-F238E27FC236}">
                <a16:creationId xmlns:a16="http://schemas.microsoft.com/office/drawing/2014/main" xmlns="" id="{CF39A792-D80F-FFD6-E6F4-EE2E0B40B562}"/>
              </a:ext>
            </a:extLst>
          </p:cNvPr>
          <p:cNvSpPr txBox="1"/>
          <p:nvPr/>
        </p:nvSpPr>
        <p:spPr>
          <a:xfrm>
            <a:off x="972969" y="285644"/>
            <a:ext cx="7468644" cy="461665"/>
          </a:xfrm>
          <a:prstGeom prst="rect">
            <a:avLst/>
          </a:prstGeom>
          <a:noFill/>
        </p:spPr>
        <p:txBody>
          <a:bodyPr wrap="square" rtlCol="0">
            <a:spAutoFit/>
          </a:bodyPr>
          <a:lstStyle/>
          <a:p>
            <a:r>
              <a:rPr lang="es-ES" sz="1200" dirty="0">
                <a:latin typeface="IBM Plex Sans Condensed Medium"/>
              </a:rPr>
              <a:t>14. También podemos hacer uso de las etiquetas para darle prioridad a las tareas, dentro de los detalles de la tarea hacemos clic en los </a:t>
            </a:r>
            <a:r>
              <a:rPr lang="es-ES" sz="1200" b="1" dirty="0">
                <a:latin typeface="IBM Plex Sans Condensed Medium"/>
              </a:rPr>
              <a:t>tres puntitos </a:t>
            </a:r>
            <a:r>
              <a:rPr lang="es-ES" sz="1200" dirty="0">
                <a:latin typeface="IBM Plex Sans Condensed Medium"/>
              </a:rPr>
              <a:t>y elegimos la opción de </a:t>
            </a:r>
            <a:r>
              <a:rPr lang="es-ES" sz="1200" b="1" dirty="0">
                <a:latin typeface="IBM Plex Sans Condensed Medium"/>
              </a:rPr>
              <a:t>agregar etiquetas</a:t>
            </a:r>
            <a:endParaRPr lang="es-MX" sz="1200" b="1" dirty="0">
              <a:latin typeface="IBM Plex Sans Condensed Medium"/>
            </a:endParaRPr>
          </a:p>
        </p:txBody>
      </p:sp>
      <p:sp>
        <p:nvSpPr>
          <p:cNvPr id="6" name="Google Shape;221;p28"/>
          <p:cNvSpPr txBox="1">
            <a:spLocks/>
          </p:cNvSpPr>
          <p:nvPr/>
        </p:nvSpPr>
        <p:spPr>
          <a:xfrm flipH="1">
            <a:off x="8127886" y="4483400"/>
            <a:ext cx="4068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17</a:t>
            </a:fld>
            <a:r>
              <a:rPr lang="en" dirty="0" smtClean="0"/>
              <a:t>7</a:t>
            </a:r>
            <a:endParaRPr lang="en" dirty="0"/>
          </a:p>
        </p:txBody>
      </p:sp>
    </p:spTree>
    <p:extLst>
      <p:ext uri="{BB962C8B-B14F-4D97-AF65-F5344CB8AC3E}">
        <p14:creationId xmlns:p14="http://schemas.microsoft.com/office/powerpoint/2010/main" val="34863231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115" r="1864" b="2980"/>
          <a:stretch/>
        </p:blipFill>
        <p:spPr>
          <a:xfrm>
            <a:off x="1052186" y="690124"/>
            <a:ext cx="6970735" cy="3919124"/>
          </a:xfrm>
          <a:prstGeom prst="rect">
            <a:avLst/>
          </a:prstGeom>
        </p:spPr>
      </p:pic>
      <p:sp>
        <p:nvSpPr>
          <p:cNvPr id="6" name="CuadroTexto 5">
            <a:extLst>
              <a:ext uri="{FF2B5EF4-FFF2-40B4-BE49-F238E27FC236}">
                <a16:creationId xmlns:a16="http://schemas.microsoft.com/office/drawing/2014/main" xmlns="" id="{CF39A792-D80F-FFD6-E6F4-EE2E0B40B562}"/>
              </a:ext>
            </a:extLst>
          </p:cNvPr>
          <p:cNvSpPr txBox="1"/>
          <p:nvPr/>
        </p:nvSpPr>
        <p:spPr>
          <a:xfrm>
            <a:off x="1052186" y="173041"/>
            <a:ext cx="7431072" cy="276999"/>
          </a:xfrm>
          <a:prstGeom prst="rect">
            <a:avLst/>
          </a:prstGeom>
          <a:noFill/>
        </p:spPr>
        <p:txBody>
          <a:bodyPr wrap="square" rtlCol="0">
            <a:spAutoFit/>
          </a:bodyPr>
          <a:lstStyle/>
          <a:p>
            <a:r>
              <a:rPr lang="es-ES" sz="1200" dirty="0" smtClean="0">
                <a:latin typeface="IBM Plex Sans Condensed Medium"/>
              </a:rPr>
              <a:t>15. Asignamos un nombre a la etiqueta y le agregamos un color para identificarlos de mejor manera.</a:t>
            </a:r>
            <a:endParaRPr lang="es-MX" sz="1200" dirty="0">
              <a:latin typeface="IBM Plex Sans Condensed Medium"/>
            </a:endParaRPr>
          </a:p>
        </p:txBody>
      </p:sp>
      <p:sp>
        <p:nvSpPr>
          <p:cNvPr id="5" name="Google Shape;221;p28"/>
          <p:cNvSpPr txBox="1">
            <a:spLocks/>
          </p:cNvSpPr>
          <p:nvPr/>
        </p:nvSpPr>
        <p:spPr>
          <a:xfrm flipH="1">
            <a:off x="8023976" y="4483400"/>
            <a:ext cx="4068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18</a:t>
            </a:fld>
            <a:r>
              <a:rPr lang="en" dirty="0"/>
              <a:t>8</a:t>
            </a:r>
          </a:p>
        </p:txBody>
      </p:sp>
    </p:spTree>
    <p:extLst>
      <p:ext uri="{BB962C8B-B14F-4D97-AF65-F5344CB8AC3E}">
        <p14:creationId xmlns:p14="http://schemas.microsoft.com/office/powerpoint/2010/main" val="9295182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2"/>
          <p:cNvSpPr txBox="1">
            <a:spLocks noGrp="1"/>
          </p:cNvSpPr>
          <p:nvPr>
            <p:ph type="title"/>
          </p:nvPr>
        </p:nvSpPr>
        <p:spPr>
          <a:xfrm flipH="1">
            <a:off x="833486" y="1819800"/>
            <a:ext cx="3648300" cy="15038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smtClean="0"/>
              <a:t>Diagrama de Arquitectura</a:t>
            </a:r>
            <a:endParaRPr dirty="0"/>
          </a:p>
        </p:txBody>
      </p:sp>
      <p:sp>
        <p:nvSpPr>
          <p:cNvPr id="272" name="Google Shape;272;p32"/>
          <p:cNvSpPr txBox="1">
            <a:spLocks noGrp="1"/>
          </p:cNvSpPr>
          <p:nvPr>
            <p:ph type="sldNum" idx="12"/>
          </p:nvPr>
        </p:nvSpPr>
        <p:spPr>
          <a:xfrm flipH="1">
            <a:off x="8028432" y="448056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6" name="Marcador de posición de imagen 5"/>
          <p:cNvPicPr>
            <a:picLocks noGrp="1" noChangeAspect="1"/>
          </p:cNvPicPr>
          <p:nvPr>
            <p:ph type="pic" idx="3"/>
          </p:nvPr>
        </p:nvPicPr>
        <p:blipFill>
          <a:blip r:embed="rId3">
            <a:extLst>
              <a:ext uri="{28A0092B-C50C-407E-A947-70E740481C1C}">
                <a14:useLocalDpi xmlns:a14="http://schemas.microsoft.com/office/drawing/2010/main" val="0"/>
              </a:ext>
            </a:extLst>
          </a:blip>
          <a:srcRect t="13445" b="13445"/>
          <a:stretch>
            <a:fillRect/>
          </a:stretch>
        </p:blip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Shape 276"/>
        <p:cNvGrpSpPr/>
        <p:nvPr/>
      </p:nvGrpSpPr>
      <p:grpSpPr>
        <a:xfrm>
          <a:off x="0" y="0"/>
          <a:ext cx="0" cy="0"/>
          <a:chOff x="0" y="0"/>
          <a:chExt cx="0" cy="0"/>
        </a:xfrm>
      </p:grpSpPr>
      <p:sp>
        <p:nvSpPr>
          <p:cNvPr id="278" name="Google Shape;278;p33"/>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2800" dirty="0" smtClean="0"/>
              <a:t>Plan De Desarrollo </a:t>
            </a:r>
            <a:endParaRPr lang="es-MX" sz="2800" dirty="0"/>
          </a:p>
        </p:txBody>
      </p:sp>
      <p:sp>
        <p:nvSpPr>
          <p:cNvPr id="280" name="Google Shape;280;p33"/>
          <p:cNvSpPr txBox="1">
            <a:spLocks noGrp="1"/>
          </p:cNvSpPr>
          <p:nvPr>
            <p:ph type="subTitle" idx="2"/>
          </p:nvPr>
        </p:nvSpPr>
        <p:spPr>
          <a:xfrm>
            <a:off x="956434" y="1385590"/>
            <a:ext cx="7696686" cy="3094969"/>
          </a:xfrm>
          <a:prstGeom prst="rect">
            <a:avLst/>
          </a:prstGeom>
        </p:spPr>
        <p:txBody>
          <a:bodyPr spcFirstLastPara="1" wrap="square" lIns="91425" tIns="91425" rIns="91425" bIns="91425" anchor="t" anchorCtr="0">
            <a:noAutofit/>
          </a:bodyPr>
          <a:lstStyle/>
          <a:p>
            <a:pPr marL="0" indent="0" algn="just">
              <a:lnSpc>
                <a:spcPct val="150000"/>
              </a:lnSpc>
            </a:pPr>
            <a:r>
              <a:rPr lang="es-ES" sz="1800" dirty="0" smtClean="0">
                <a:latin typeface="IBM Plex Sans Condensed Medium"/>
                <a:cs typeface="Arial" panose="020B0604020202020204" pitchFamily="34" charset="0"/>
              </a:rPr>
              <a:t>El </a:t>
            </a:r>
            <a:r>
              <a:rPr lang="es-ES" sz="1800" dirty="0">
                <a:latin typeface="IBM Plex Sans Condensed Medium"/>
                <a:cs typeface="Arial" panose="020B0604020202020204" pitchFamily="34" charset="0"/>
              </a:rPr>
              <a:t>proceso de desarrollo del proyecto </a:t>
            </a:r>
            <a:r>
              <a:rPr lang="es-ES" sz="1800" dirty="0" err="1">
                <a:latin typeface="IBM Plex Sans Condensed Medium"/>
                <a:cs typeface="Arial" panose="020B0604020202020204" pitchFamily="34" charset="0"/>
              </a:rPr>
              <a:t>EduSmart</a:t>
            </a:r>
            <a:r>
              <a:rPr lang="es-ES" sz="1800" dirty="0">
                <a:latin typeface="IBM Plex Sans Condensed Medium"/>
                <a:cs typeface="Arial" panose="020B0604020202020204" pitchFamily="34" charset="0"/>
              </a:rPr>
              <a:t> se llevará a cabo mediante la metodología incremental, con el objetivo de obtener un producto funcional que cumpla con los requisitos iniciales del proyecto. Para asegurar un seguimiento efectivo del desarrollo de nuestro producto, hemos decidido utilizar la herramienta </a:t>
            </a:r>
            <a:r>
              <a:rPr lang="es-ES" sz="1800" dirty="0" err="1">
                <a:latin typeface="IBM Plex Sans Condensed Medium"/>
                <a:cs typeface="Arial" panose="020B0604020202020204" pitchFamily="34" charset="0"/>
              </a:rPr>
              <a:t>Asana</a:t>
            </a:r>
            <a:r>
              <a:rPr lang="es-ES" sz="1800" dirty="0">
                <a:latin typeface="IBM Plex Sans Condensed Medium"/>
                <a:cs typeface="Arial" panose="020B0604020202020204" pitchFamily="34" charset="0"/>
              </a:rPr>
              <a:t>. Esta elección se basa en las diversas funcionalidades que ofrece, las cuales nos permitirán una gestión eficiente de las tareas a lo largo de todas las etapas del proyecto.</a:t>
            </a:r>
            <a:endParaRPr lang="es-MX" sz="1800" dirty="0">
              <a:latin typeface="IBM Plex Sans Condensed Medium"/>
              <a:cs typeface="Arial" panose="020B0604020202020204" pitchFamily="34" charset="0"/>
            </a:endParaRPr>
          </a:p>
          <a:p>
            <a:pPr marL="0" lvl="0" indent="0" algn="l" rtl="0">
              <a:spcBef>
                <a:spcPts val="0"/>
              </a:spcBef>
              <a:spcAft>
                <a:spcPts val="0"/>
              </a:spcAft>
              <a:buNone/>
            </a:pPr>
            <a:endParaRPr dirty="0"/>
          </a:p>
        </p:txBody>
      </p:sp>
      <p:sp>
        <p:nvSpPr>
          <p:cNvPr id="282" name="Google Shape;282;p33"/>
          <p:cNvSpPr txBox="1">
            <a:spLocks noGrp="1"/>
          </p:cNvSpPr>
          <p:nvPr>
            <p:ph type="sldNum" idx="12"/>
          </p:nvPr>
        </p:nvSpPr>
        <p:spPr>
          <a:xfrm flipH="1">
            <a:off x="8028432" y="448056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289" name="Google Shape;289;p33"/>
          <p:cNvGrpSpPr/>
          <p:nvPr/>
        </p:nvGrpSpPr>
        <p:grpSpPr>
          <a:xfrm>
            <a:off x="7299953" y="589687"/>
            <a:ext cx="406793" cy="409811"/>
            <a:chOff x="6571955" y="2919170"/>
            <a:chExt cx="308878" cy="311170"/>
          </a:xfrm>
        </p:grpSpPr>
        <p:sp>
          <p:nvSpPr>
            <p:cNvPr id="290" name="Google Shape;290;p33"/>
            <p:cNvSpPr/>
            <p:nvPr/>
          </p:nvSpPr>
          <p:spPr>
            <a:xfrm>
              <a:off x="6571955" y="2919170"/>
              <a:ext cx="245982" cy="237675"/>
            </a:xfrm>
            <a:custGeom>
              <a:avLst/>
              <a:gdLst/>
              <a:ahLst/>
              <a:cxnLst/>
              <a:rect l="l" t="t" r="r" b="b"/>
              <a:pathLst>
                <a:path w="7728" h="7467" extrusionOk="0">
                  <a:moveTo>
                    <a:pt x="3084" y="1680"/>
                  </a:moveTo>
                  <a:cubicBezTo>
                    <a:pt x="3405" y="1680"/>
                    <a:pt x="3679" y="1942"/>
                    <a:pt x="3679" y="2275"/>
                  </a:cubicBezTo>
                  <a:lnTo>
                    <a:pt x="3679" y="4049"/>
                  </a:lnTo>
                  <a:cubicBezTo>
                    <a:pt x="3679" y="4371"/>
                    <a:pt x="3405" y="4644"/>
                    <a:pt x="3084" y="4644"/>
                  </a:cubicBezTo>
                  <a:lnTo>
                    <a:pt x="2203" y="4644"/>
                  </a:lnTo>
                  <a:cubicBezTo>
                    <a:pt x="2143" y="4644"/>
                    <a:pt x="2084" y="4680"/>
                    <a:pt x="2072" y="4740"/>
                  </a:cubicBezTo>
                  <a:cubicBezTo>
                    <a:pt x="2060" y="4787"/>
                    <a:pt x="1929" y="5204"/>
                    <a:pt x="2096" y="5490"/>
                  </a:cubicBezTo>
                  <a:cubicBezTo>
                    <a:pt x="2036" y="5478"/>
                    <a:pt x="1977" y="5442"/>
                    <a:pt x="1917" y="5395"/>
                  </a:cubicBezTo>
                  <a:cubicBezTo>
                    <a:pt x="1786" y="5299"/>
                    <a:pt x="1703" y="5073"/>
                    <a:pt x="1679" y="4775"/>
                  </a:cubicBezTo>
                  <a:cubicBezTo>
                    <a:pt x="1679" y="4704"/>
                    <a:pt x="1608" y="4644"/>
                    <a:pt x="1536" y="4644"/>
                  </a:cubicBezTo>
                  <a:lnTo>
                    <a:pt x="822" y="4644"/>
                  </a:lnTo>
                  <a:cubicBezTo>
                    <a:pt x="488" y="4644"/>
                    <a:pt x="226" y="4371"/>
                    <a:pt x="226" y="4049"/>
                  </a:cubicBezTo>
                  <a:lnTo>
                    <a:pt x="226" y="2275"/>
                  </a:lnTo>
                  <a:cubicBezTo>
                    <a:pt x="226" y="1942"/>
                    <a:pt x="488" y="1680"/>
                    <a:pt x="822" y="1680"/>
                  </a:cubicBezTo>
                  <a:close/>
                  <a:moveTo>
                    <a:pt x="2739" y="1"/>
                  </a:moveTo>
                  <a:cubicBezTo>
                    <a:pt x="2334" y="1"/>
                    <a:pt x="2024" y="322"/>
                    <a:pt x="2024" y="715"/>
                  </a:cubicBezTo>
                  <a:lnTo>
                    <a:pt x="2024" y="1382"/>
                  </a:lnTo>
                  <a:lnTo>
                    <a:pt x="881" y="1382"/>
                  </a:lnTo>
                  <a:cubicBezTo>
                    <a:pt x="393" y="1382"/>
                    <a:pt x="0" y="1763"/>
                    <a:pt x="0" y="2263"/>
                  </a:cubicBezTo>
                  <a:lnTo>
                    <a:pt x="0" y="4025"/>
                  </a:lnTo>
                  <a:cubicBezTo>
                    <a:pt x="0" y="4513"/>
                    <a:pt x="393" y="4906"/>
                    <a:pt x="881" y="4906"/>
                  </a:cubicBezTo>
                  <a:lnTo>
                    <a:pt x="1465" y="4906"/>
                  </a:lnTo>
                  <a:cubicBezTo>
                    <a:pt x="1500" y="5240"/>
                    <a:pt x="1619" y="5466"/>
                    <a:pt x="1822" y="5621"/>
                  </a:cubicBezTo>
                  <a:cubicBezTo>
                    <a:pt x="1893" y="5668"/>
                    <a:pt x="1953" y="5704"/>
                    <a:pt x="2024" y="5740"/>
                  </a:cubicBezTo>
                  <a:lnTo>
                    <a:pt x="2024" y="7323"/>
                  </a:lnTo>
                  <a:lnTo>
                    <a:pt x="1977" y="7323"/>
                  </a:lnTo>
                  <a:cubicBezTo>
                    <a:pt x="1977" y="7395"/>
                    <a:pt x="2036" y="7466"/>
                    <a:pt x="2131" y="7466"/>
                  </a:cubicBezTo>
                  <a:cubicBezTo>
                    <a:pt x="2215" y="7466"/>
                    <a:pt x="2274" y="7407"/>
                    <a:pt x="2274" y="7323"/>
                  </a:cubicBezTo>
                  <a:lnTo>
                    <a:pt x="2274" y="5787"/>
                  </a:lnTo>
                  <a:lnTo>
                    <a:pt x="2298" y="5787"/>
                  </a:lnTo>
                  <a:cubicBezTo>
                    <a:pt x="2393" y="5787"/>
                    <a:pt x="2489" y="5776"/>
                    <a:pt x="2548" y="5752"/>
                  </a:cubicBezTo>
                  <a:cubicBezTo>
                    <a:pt x="2620" y="5740"/>
                    <a:pt x="2679" y="5668"/>
                    <a:pt x="2679" y="5597"/>
                  </a:cubicBezTo>
                  <a:cubicBezTo>
                    <a:pt x="2679" y="5514"/>
                    <a:pt x="2620" y="5442"/>
                    <a:pt x="2548" y="5430"/>
                  </a:cubicBezTo>
                  <a:cubicBezTo>
                    <a:pt x="2477" y="5406"/>
                    <a:pt x="2429" y="5383"/>
                    <a:pt x="2393" y="5335"/>
                  </a:cubicBezTo>
                  <a:cubicBezTo>
                    <a:pt x="2322" y="5216"/>
                    <a:pt x="2334" y="5037"/>
                    <a:pt x="2370" y="4906"/>
                  </a:cubicBezTo>
                  <a:lnTo>
                    <a:pt x="3120" y="4906"/>
                  </a:lnTo>
                  <a:cubicBezTo>
                    <a:pt x="3620" y="4906"/>
                    <a:pt x="4001" y="4513"/>
                    <a:pt x="4001" y="4025"/>
                  </a:cubicBezTo>
                  <a:lnTo>
                    <a:pt x="4001" y="2263"/>
                  </a:lnTo>
                  <a:cubicBezTo>
                    <a:pt x="4001" y="1763"/>
                    <a:pt x="3620" y="1382"/>
                    <a:pt x="3120" y="1382"/>
                  </a:cubicBezTo>
                  <a:lnTo>
                    <a:pt x="2298" y="1382"/>
                  </a:lnTo>
                  <a:lnTo>
                    <a:pt x="2298" y="1156"/>
                  </a:lnTo>
                  <a:lnTo>
                    <a:pt x="3024" y="1156"/>
                  </a:lnTo>
                  <a:cubicBezTo>
                    <a:pt x="3096" y="1156"/>
                    <a:pt x="3167" y="1096"/>
                    <a:pt x="3167" y="1013"/>
                  </a:cubicBezTo>
                  <a:cubicBezTo>
                    <a:pt x="3167" y="930"/>
                    <a:pt x="3108" y="858"/>
                    <a:pt x="3024" y="858"/>
                  </a:cubicBezTo>
                  <a:lnTo>
                    <a:pt x="2298" y="858"/>
                  </a:lnTo>
                  <a:lnTo>
                    <a:pt x="2298" y="692"/>
                  </a:lnTo>
                  <a:cubicBezTo>
                    <a:pt x="2298" y="453"/>
                    <a:pt x="2489" y="263"/>
                    <a:pt x="2727" y="263"/>
                  </a:cubicBezTo>
                  <a:lnTo>
                    <a:pt x="7001" y="263"/>
                  </a:lnTo>
                  <a:cubicBezTo>
                    <a:pt x="7239" y="263"/>
                    <a:pt x="7430" y="453"/>
                    <a:pt x="7430" y="692"/>
                  </a:cubicBezTo>
                  <a:lnTo>
                    <a:pt x="7430" y="858"/>
                  </a:lnTo>
                  <a:lnTo>
                    <a:pt x="3632" y="858"/>
                  </a:lnTo>
                  <a:cubicBezTo>
                    <a:pt x="3560" y="858"/>
                    <a:pt x="3489" y="918"/>
                    <a:pt x="3489" y="1013"/>
                  </a:cubicBezTo>
                  <a:cubicBezTo>
                    <a:pt x="3489" y="1084"/>
                    <a:pt x="3548" y="1156"/>
                    <a:pt x="3632" y="1156"/>
                  </a:cubicBezTo>
                  <a:lnTo>
                    <a:pt x="7430" y="1156"/>
                  </a:lnTo>
                  <a:lnTo>
                    <a:pt x="7430" y="1823"/>
                  </a:lnTo>
                  <a:cubicBezTo>
                    <a:pt x="7430" y="1906"/>
                    <a:pt x="7489" y="1977"/>
                    <a:pt x="7573" y="1977"/>
                  </a:cubicBezTo>
                  <a:cubicBezTo>
                    <a:pt x="7656" y="1977"/>
                    <a:pt x="7727" y="1918"/>
                    <a:pt x="7727" y="1823"/>
                  </a:cubicBezTo>
                  <a:lnTo>
                    <a:pt x="7727" y="715"/>
                  </a:lnTo>
                  <a:cubicBezTo>
                    <a:pt x="7727" y="311"/>
                    <a:pt x="7394" y="1"/>
                    <a:pt x="7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6708760" y="3206436"/>
              <a:ext cx="33740" cy="9517"/>
            </a:xfrm>
            <a:custGeom>
              <a:avLst/>
              <a:gdLst/>
              <a:ahLst/>
              <a:cxnLst/>
              <a:rect l="l" t="t" r="r" b="b"/>
              <a:pathLst>
                <a:path w="1060" h="299" extrusionOk="0">
                  <a:moveTo>
                    <a:pt x="155" y="1"/>
                  </a:moveTo>
                  <a:cubicBezTo>
                    <a:pt x="84" y="1"/>
                    <a:pt x="0" y="60"/>
                    <a:pt x="0" y="156"/>
                  </a:cubicBezTo>
                  <a:cubicBezTo>
                    <a:pt x="0" y="239"/>
                    <a:pt x="60" y="299"/>
                    <a:pt x="155" y="299"/>
                  </a:cubicBezTo>
                  <a:lnTo>
                    <a:pt x="917" y="299"/>
                  </a:lnTo>
                  <a:cubicBezTo>
                    <a:pt x="989" y="299"/>
                    <a:pt x="1060" y="239"/>
                    <a:pt x="1060" y="156"/>
                  </a:cubicBezTo>
                  <a:cubicBezTo>
                    <a:pt x="1060" y="84"/>
                    <a:pt x="1000" y="1"/>
                    <a:pt x="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6604549" y="2993079"/>
              <a:ext cx="59904" cy="51565"/>
            </a:xfrm>
            <a:custGeom>
              <a:avLst/>
              <a:gdLst/>
              <a:ahLst/>
              <a:cxnLst/>
              <a:rect l="l" t="t" r="r" b="b"/>
              <a:pathLst>
                <a:path w="1882" h="1620" extrusionOk="0">
                  <a:moveTo>
                    <a:pt x="1346" y="275"/>
                  </a:moveTo>
                  <a:cubicBezTo>
                    <a:pt x="1512" y="275"/>
                    <a:pt x="1596" y="441"/>
                    <a:pt x="1596" y="596"/>
                  </a:cubicBezTo>
                  <a:cubicBezTo>
                    <a:pt x="1596" y="834"/>
                    <a:pt x="1357" y="1096"/>
                    <a:pt x="941" y="1322"/>
                  </a:cubicBezTo>
                  <a:cubicBezTo>
                    <a:pt x="524" y="1096"/>
                    <a:pt x="286" y="834"/>
                    <a:pt x="286" y="596"/>
                  </a:cubicBezTo>
                  <a:cubicBezTo>
                    <a:pt x="286" y="441"/>
                    <a:pt x="381" y="275"/>
                    <a:pt x="536" y="275"/>
                  </a:cubicBezTo>
                  <a:cubicBezTo>
                    <a:pt x="655" y="275"/>
                    <a:pt x="750" y="334"/>
                    <a:pt x="798" y="382"/>
                  </a:cubicBezTo>
                  <a:cubicBezTo>
                    <a:pt x="834" y="429"/>
                    <a:pt x="881" y="441"/>
                    <a:pt x="941" y="441"/>
                  </a:cubicBezTo>
                  <a:cubicBezTo>
                    <a:pt x="1000" y="441"/>
                    <a:pt x="1048" y="406"/>
                    <a:pt x="1095" y="382"/>
                  </a:cubicBezTo>
                  <a:cubicBezTo>
                    <a:pt x="1131" y="334"/>
                    <a:pt x="1226" y="275"/>
                    <a:pt x="1346" y="275"/>
                  </a:cubicBezTo>
                  <a:close/>
                  <a:moveTo>
                    <a:pt x="536" y="1"/>
                  </a:moveTo>
                  <a:cubicBezTo>
                    <a:pt x="238" y="1"/>
                    <a:pt x="0" y="263"/>
                    <a:pt x="0" y="596"/>
                  </a:cubicBezTo>
                  <a:cubicBezTo>
                    <a:pt x="0" y="798"/>
                    <a:pt x="107" y="1215"/>
                    <a:pt x="834" y="1584"/>
                  </a:cubicBezTo>
                  <a:cubicBezTo>
                    <a:pt x="869" y="1608"/>
                    <a:pt x="917" y="1620"/>
                    <a:pt x="941" y="1620"/>
                  </a:cubicBezTo>
                  <a:cubicBezTo>
                    <a:pt x="976" y="1620"/>
                    <a:pt x="1012" y="1608"/>
                    <a:pt x="1048" y="1584"/>
                  </a:cubicBezTo>
                  <a:cubicBezTo>
                    <a:pt x="1762" y="1215"/>
                    <a:pt x="1881" y="798"/>
                    <a:pt x="1881" y="596"/>
                  </a:cubicBezTo>
                  <a:cubicBezTo>
                    <a:pt x="1881" y="263"/>
                    <a:pt x="1643" y="1"/>
                    <a:pt x="1346" y="1"/>
                  </a:cubicBezTo>
                  <a:cubicBezTo>
                    <a:pt x="1167" y="1"/>
                    <a:pt x="1036" y="72"/>
                    <a:pt x="941" y="132"/>
                  </a:cubicBezTo>
                  <a:cubicBezTo>
                    <a:pt x="857" y="72"/>
                    <a:pt x="714"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6634469" y="2991933"/>
              <a:ext cx="246364" cy="238407"/>
            </a:xfrm>
            <a:custGeom>
              <a:avLst/>
              <a:gdLst/>
              <a:ahLst/>
              <a:cxnLst/>
              <a:rect l="l" t="t" r="r" b="b"/>
              <a:pathLst>
                <a:path w="7740" h="7490" extrusionOk="0">
                  <a:moveTo>
                    <a:pt x="6847" y="1727"/>
                  </a:moveTo>
                  <a:cubicBezTo>
                    <a:pt x="7180" y="1727"/>
                    <a:pt x="7442" y="1989"/>
                    <a:pt x="7442" y="2323"/>
                  </a:cubicBezTo>
                  <a:lnTo>
                    <a:pt x="7442" y="4085"/>
                  </a:lnTo>
                  <a:lnTo>
                    <a:pt x="7454" y="4085"/>
                  </a:lnTo>
                  <a:cubicBezTo>
                    <a:pt x="7454" y="4406"/>
                    <a:pt x="7192" y="4680"/>
                    <a:pt x="6859" y="4680"/>
                  </a:cubicBezTo>
                  <a:lnTo>
                    <a:pt x="6144" y="4680"/>
                  </a:lnTo>
                  <a:cubicBezTo>
                    <a:pt x="6073" y="4680"/>
                    <a:pt x="6013" y="4740"/>
                    <a:pt x="6001" y="4811"/>
                  </a:cubicBezTo>
                  <a:cubicBezTo>
                    <a:pt x="5990" y="5121"/>
                    <a:pt x="5894" y="5335"/>
                    <a:pt x="5751" y="5454"/>
                  </a:cubicBezTo>
                  <a:cubicBezTo>
                    <a:pt x="5692" y="5490"/>
                    <a:pt x="5632" y="5525"/>
                    <a:pt x="5573" y="5537"/>
                  </a:cubicBezTo>
                  <a:cubicBezTo>
                    <a:pt x="5728" y="5252"/>
                    <a:pt x="5609" y="4835"/>
                    <a:pt x="5597" y="4799"/>
                  </a:cubicBezTo>
                  <a:cubicBezTo>
                    <a:pt x="5585" y="4740"/>
                    <a:pt x="5525" y="4692"/>
                    <a:pt x="5466" y="4692"/>
                  </a:cubicBezTo>
                  <a:lnTo>
                    <a:pt x="4585" y="4692"/>
                  </a:lnTo>
                  <a:cubicBezTo>
                    <a:pt x="4251" y="4692"/>
                    <a:pt x="3989" y="4418"/>
                    <a:pt x="3989" y="4097"/>
                  </a:cubicBezTo>
                  <a:lnTo>
                    <a:pt x="3989" y="2323"/>
                  </a:lnTo>
                  <a:cubicBezTo>
                    <a:pt x="3989" y="1989"/>
                    <a:pt x="4251" y="1727"/>
                    <a:pt x="4585" y="1727"/>
                  </a:cubicBezTo>
                  <a:close/>
                  <a:moveTo>
                    <a:pt x="5430" y="6609"/>
                  </a:moveTo>
                  <a:lnTo>
                    <a:pt x="5430" y="6776"/>
                  </a:lnTo>
                  <a:cubicBezTo>
                    <a:pt x="5430" y="7014"/>
                    <a:pt x="5239" y="7204"/>
                    <a:pt x="5001" y="7204"/>
                  </a:cubicBezTo>
                  <a:lnTo>
                    <a:pt x="727" y="7204"/>
                  </a:lnTo>
                  <a:cubicBezTo>
                    <a:pt x="489" y="7204"/>
                    <a:pt x="298" y="7014"/>
                    <a:pt x="298" y="6776"/>
                  </a:cubicBezTo>
                  <a:lnTo>
                    <a:pt x="298" y="6609"/>
                  </a:lnTo>
                  <a:close/>
                  <a:moveTo>
                    <a:pt x="5573" y="1"/>
                  </a:moveTo>
                  <a:cubicBezTo>
                    <a:pt x="5489" y="1"/>
                    <a:pt x="5418" y="61"/>
                    <a:pt x="5418" y="144"/>
                  </a:cubicBezTo>
                  <a:lnTo>
                    <a:pt x="5418" y="1430"/>
                  </a:lnTo>
                  <a:lnTo>
                    <a:pt x="4585" y="1430"/>
                  </a:lnTo>
                  <a:cubicBezTo>
                    <a:pt x="4096" y="1430"/>
                    <a:pt x="3704" y="1823"/>
                    <a:pt x="3704" y="2311"/>
                  </a:cubicBezTo>
                  <a:lnTo>
                    <a:pt x="3704" y="4073"/>
                  </a:lnTo>
                  <a:cubicBezTo>
                    <a:pt x="3704" y="4573"/>
                    <a:pt x="4096" y="4954"/>
                    <a:pt x="4585" y="4954"/>
                  </a:cubicBezTo>
                  <a:lnTo>
                    <a:pt x="5347" y="4954"/>
                  </a:lnTo>
                  <a:cubicBezTo>
                    <a:pt x="5359" y="5073"/>
                    <a:pt x="5370" y="5264"/>
                    <a:pt x="5311" y="5383"/>
                  </a:cubicBezTo>
                  <a:cubicBezTo>
                    <a:pt x="5287" y="5442"/>
                    <a:pt x="5239" y="5478"/>
                    <a:pt x="5168" y="5478"/>
                  </a:cubicBezTo>
                  <a:cubicBezTo>
                    <a:pt x="5097" y="5490"/>
                    <a:pt x="5025" y="5549"/>
                    <a:pt x="5025" y="5645"/>
                  </a:cubicBezTo>
                  <a:cubicBezTo>
                    <a:pt x="5025" y="5716"/>
                    <a:pt x="5097" y="5787"/>
                    <a:pt x="5168" y="5799"/>
                  </a:cubicBezTo>
                  <a:cubicBezTo>
                    <a:pt x="5228" y="5823"/>
                    <a:pt x="5311" y="5835"/>
                    <a:pt x="5418" y="5835"/>
                  </a:cubicBezTo>
                  <a:lnTo>
                    <a:pt x="5430" y="5835"/>
                  </a:lnTo>
                  <a:lnTo>
                    <a:pt x="5430" y="6323"/>
                  </a:lnTo>
                  <a:lnTo>
                    <a:pt x="298" y="6323"/>
                  </a:lnTo>
                  <a:lnTo>
                    <a:pt x="298" y="5656"/>
                  </a:lnTo>
                  <a:cubicBezTo>
                    <a:pt x="298" y="5585"/>
                    <a:pt x="239" y="5502"/>
                    <a:pt x="144" y="5502"/>
                  </a:cubicBezTo>
                  <a:cubicBezTo>
                    <a:pt x="72" y="5502"/>
                    <a:pt x="1" y="5561"/>
                    <a:pt x="1" y="5656"/>
                  </a:cubicBezTo>
                  <a:lnTo>
                    <a:pt x="1" y="6776"/>
                  </a:lnTo>
                  <a:cubicBezTo>
                    <a:pt x="1" y="7180"/>
                    <a:pt x="334" y="7490"/>
                    <a:pt x="715" y="7490"/>
                  </a:cubicBezTo>
                  <a:lnTo>
                    <a:pt x="4989" y="7490"/>
                  </a:lnTo>
                  <a:cubicBezTo>
                    <a:pt x="5394" y="7490"/>
                    <a:pt x="5704" y="7157"/>
                    <a:pt x="5704" y="6776"/>
                  </a:cubicBezTo>
                  <a:lnTo>
                    <a:pt x="5704" y="5787"/>
                  </a:lnTo>
                  <a:cubicBezTo>
                    <a:pt x="5775" y="5764"/>
                    <a:pt x="5847" y="5728"/>
                    <a:pt x="5906" y="5668"/>
                  </a:cubicBezTo>
                  <a:cubicBezTo>
                    <a:pt x="6097" y="5525"/>
                    <a:pt x="6216" y="5287"/>
                    <a:pt x="6263" y="4954"/>
                  </a:cubicBezTo>
                  <a:lnTo>
                    <a:pt x="6847" y="4954"/>
                  </a:lnTo>
                  <a:cubicBezTo>
                    <a:pt x="7335" y="4954"/>
                    <a:pt x="7728" y="4573"/>
                    <a:pt x="7728" y="4085"/>
                  </a:cubicBezTo>
                  <a:lnTo>
                    <a:pt x="7728" y="2311"/>
                  </a:lnTo>
                  <a:cubicBezTo>
                    <a:pt x="7740" y="1835"/>
                    <a:pt x="7359" y="1430"/>
                    <a:pt x="6859" y="1430"/>
                  </a:cubicBezTo>
                  <a:lnTo>
                    <a:pt x="5716" y="1430"/>
                  </a:lnTo>
                  <a:lnTo>
                    <a:pt x="5716" y="144"/>
                  </a:lnTo>
                  <a:cubicBezTo>
                    <a:pt x="5716" y="72"/>
                    <a:pt x="5656" y="1"/>
                    <a:pt x="5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3"/>
            <p:cNvSpPr/>
            <p:nvPr/>
          </p:nvSpPr>
          <p:spPr>
            <a:xfrm>
              <a:off x="6790627" y="3057885"/>
              <a:ext cx="52329" cy="60668"/>
            </a:xfrm>
            <a:custGeom>
              <a:avLst/>
              <a:gdLst/>
              <a:ahLst/>
              <a:cxnLst/>
              <a:rect l="l" t="t" r="r" b="b"/>
              <a:pathLst>
                <a:path w="1644" h="1906" extrusionOk="0">
                  <a:moveTo>
                    <a:pt x="822" y="286"/>
                  </a:moveTo>
                  <a:cubicBezTo>
                    <a:pt x="976" y="286"/>
                    <a:pt x="1084" y="405"/>
                    <a:pt x="1084" y="536"/>
                  </a:cubicBezTo>
                  <a:cubicBezTo>
                    <a:pt x="1084" y="679"/>
                    <a:pt x="964" y="786"/>
                    <a:pt x="822" y="786"/>
                  </a:cubicBezTo>
                  <a:cubicBezTo>
                    <a:pt x="691" y="786"/>
                    <a:pt x="572" y="667"/>
                    <a:pt x="572" y="536"/>
                  </a:cubicBezTo>
                  <a:cubicBezTo>
                    <a:pt x="572" y="405"/>
                    <a:pt x="691" y="286"/>
                    <a:pt x="822" y="286"/>
                  </a:cubicBezTo>
                  <a:close/>
                  <a:moveTo>
                    <a:pt x="936" y="1096"/>
                  </a:moveTo>
                  <a:cubicBezTo>
                    <a:pt x="1165" y="1096"/>
                    <a:pt x="1345" y="1305"/>
                    <a:pt x="1345" y="1548"/>
                  </a:cubicBezTo>
                  <a:cubicBezTo>
                    <a:pt x="1345" y="1572"/>
                    <a:pt x="1322" y="1608"/>
                    <a:pt x="1286" y="1608"/>
                  </a:cubicBezTo>
                  <a:lnTo>
                    <a:pt x="369" y="1608"/>
                  </a:lnTo>
                  <a:cubicBezTo>
                    <a:pt x="333" y="1608"/>
                    <a:pt x="298" y="1572"/>
                    <a:pt x="298" y="1548"/>
                  </a:cubicBezTo>
                  <a:lnTo>
                    <a:pt x="298" y="1537"/>
                  </a:lnTo>
                  <a:cubicBezTo>
                    <a:pt x="298" y="1298"/>
                    <a:pt x="500" y="1096"/>
                    <a:pt x="738" y="1096"/>
                  </a:cubicBezTo>
                  <a:lnTo>
                    <a:pt x="917" y="1096"/>
                  </a:lnTo>
                  <a:cubicBezTo>
                    <a:pt x="923" y="1096"/>
                    <a:pt x="929" y="1096"/>
                    <a:pt x="936" y="1096"/>
                  </a:cubicBezTo>
                  <a:close/>
                  <a:moveTo>
                    <a:pt x="822" y="1"/>
                  </a:moveTo>
                  <a:cubicBezTo>
                    <a:pt x="512" y="1"/>
                    <a:pt x="274" y="239"/>
                    <a:pt x="274" y="548"/>
                  </a:cubicBezTo>
                  <a:cubicBezTo>
                    <a:pt x="274" y="679"/>
                    <a:pt x="322" y="798"/>
                    <a:pt x="393" y="894"/>
                  </a:cubicBezTo>
                  <a:cubicBezTo>
                    <a:pt x="167" y="1013"/>
                    <a:pt x="0" y="1251"/>
                    <a:pt x="0" y="1537"/>
                  </a:cubicBezTo>
                  <a:lnTo>
                    <a:pt x="0" y="1548"/>
                  </a:lnTo>
                  <a:cubicBezTo>
                    <a:pt x="0" y="1739"/>
                    <a:pt x="167" y="1906"/>
                    <a:pt x="369" y="1906"/>
                  </a:cubicBezTo>
                  <a:lnTo>
                    <a:pt x="1286" y="1906"/>
                  </a:lnTo>
                  <a:cubicBezTo>
                    <a:pt x="1476" y="1906"/>
                    <a:pt x="1643" y="1739"/>
                    <a:pt x="1643" y="1548"/>
                  </a:cubicBezTo>
                  <a:lnTo>
                    <a:pt x="1643" y="1537"/>
                  </a:lnTo>
                  <a:cubicBezTo>
                    <a:pt x="1643" y="1251"/>
                    <a:pt x="1476" y="1013"/>
                    <a:pt x="1262" y="894"/>
                  </a:cubicBezTo>
                  <a:cubicBezTo>
                    <a:pt x="1334" y="798"/>
                    <a:pt x="1381" y="679"/>
                    <a:pt x="1381" y="548"/>
                  </a:cubicBezTo>
                  <a:cubicBezTo>
                    <a:pt x="1381" y="251"/>
                    <a:pt x="1143" y="1"/>
                    <a:pt x="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3"/>
            <p:cNvSpPr/>
            <p:nvPr/>
          </p:nvSpPr>
          <p:spPr>
            <a:xfrm>
              <a:off x="6712166" y="2975286"/>
              <a:ext cx="73941" cy="9485"/>
            </a:xfrm>
            <a:custGeom>
              <a:avLst/>
              <a:gdLst/>
              <a:ahLst/>
              <a:cxnLst/>
              <a:rect l="l" t="t" r="r" b="b"/>
              <a:pathLst>
                <a:path w="2323" h="298" extrusionOk="0">
                  <a:moveTo>
                    <a:pt x="155" y="0"/>
                  </a:moveTo>
                  <a:cubicBezTo>
                    <a:pt x="72" y="0"/>
                    <a:pt x="0" y="60"/>
                    <a:pt x="0" y="155"/>
                  </a:cubicBezTo>
                  <a:cubicBezTo>
                    <a:pt x="0" y="238"/>
                    <a:pt x="60" y="298"/>
                    <a:pt x="155" y="298"/>
                  </a:cubicBezTo>
                  <a:lnTo>
                    <a:pt x="2179" y="298"/>
                  </a:lnTo>
                  <a:cubicBezTo>
                    <a:pt x="2251" y="298"/>
                    <a:pt x="2322" y="238"/>
                    <a:pt x="2322" y="155"/>
                  </a:cubicBezTo>
                  <a:cubicBezTo>
                    <a:pt x="2322" y="60"/>
                    <a:pt x="2263" y="0"/>
                    <a:pt x="2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3"/>
            <p:cNvSpPr/>
            <p:nvPr/>
          </p:nvSpPr>
          <p:spPr>
            <a:xfrm>
              <a:off x="6712166" y="2993461"/>
              <a:ext cx="73941" cy="9517"/>
            </a:xfrm>
            <a:custGeom>
              <a:avLst/>
              <a:gdLst/>
              <a:ahLst/>
              <a:cxnLst/>
              <a:rect l="l" t="t" r="r" b="b"/>
              <a:pathLst>
                <a:path w="2323" h="299" extrusionOk="0">
                  <a:moveTo>
                    <a:pt x="155" y="1"/>
                  </a:moveTo>
                  <a:cubicBezTo>
                    <a:pt x="72" y="1"/>
                    <a:pt x="0" y="60"/>
                    <a:pt x="0" y="143"/>
                  </a:cubicBezTo>
                  <a:cubicBezTo>
                    <a:pt x="0" y="239"/>
                    <a:pt x="60" y="298"/>
                    <a:pt x="155" y="298"/>
                  </a:cubicBezTo>
                  <a:lnTo>
                    <a:pt x="2179" y="298"/>
                  </a:lnTo>
                  <a:cubicBezTo>
                    <a:pt x="2251" y="298"/>
                    <a:pt x="2322" y="239"/>
                    <a:pt x="2322" y="143"/>
                  </a:cubicBezTo>
                  <a:cubicBezTo>
                    <a:pt x="2322" y="60"/>
                    <a:pt x="2263" y="1"/>
                    <a:pt x="2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6712166" y="3012050"/>
              <a:ext cx="73941" cy="9485"/>
            </a:xfrm>
            <a:custGeom>
              <a:avLst/>
              <a:gdLst/>
              <a:ahLst/>
              <a:cxnLst/>
              <a:rect l="l" t="t" r="r" b="b"/>
              <a:pathLst>
                <a:path w="2323" h="298" extrusionOk="0">
                  <a:moveTo>
                    <a:pt x="155" y="0"/>
                  </a:moveTo>
                  <a:cubicBezTo>
                    <a:pt x="72" y="0"/>
                    <a:pt x="0" y="60"/>
                    <a:pt x="0" y="143"/>
                  </a:cubicBezTo>
                  <a:cubicBezTo>
                    <a:pt x="0" y="238"/>
                    <a:pt x="60" y="298"/>
                    <a:pt x="155" y="298"/>
                  </a:cubicBezTo>
                  <a:lnTo>
                    <a:pt x="2179" y="298"/>
                  </a:lnTo>
                  <a:cubicBezTo>
                    <a:pt x="2263" y="274"/>
                    <a:pt x="2322" y="214"/>
                    <a:pt x="2322" y="143"/>
                  </a:cubicBezTo>
                  <a:cubicBezTo>
                    <a:pt x="2322" y="71"/>
                    <a:pt x="2263" y="0"/>
                    <a:pt x="2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3"/>
            <p:cNvSpPr/>
            <p:nvPr/>
          </p:nvSpPr>
          <p:spPr>
            <a:xfrm>
              <a:off x="6662511" y="3103752"/>
              <a:ext cx="73941" cy="27310"/>
            </a:xfrm>
            <a:custGeom>
              <a:avLst/>
              <a:gdLst/>
              <a:ahLst/>
              <a:cxnLst/>
              <a:rect l="l" t="t" r="r" b="b"/>
              <a:pathLst>
                <a:path w="2323" h="858" extrusionOk="0">
                  <a:moveTo>
                    <a:pt x="2037" y="298"/>
                  </a:moveTo>
                  <a:lnTo>
                    <a:pt x="2037" y="584"/>
                  </a:lnTo>
                  <a:lnTo>
                    <a:pt x="298" y="584"/>
                  </a:lnTo>
                  <a:lnTo>
                    <a:pt x="298" y="298"/>
                  </a:lnTo>
                  <a:close/>
                  <a:moveTo>
                    <a:pt x="144" y="0"/>
                  </a:moveTo>
                  <a:cubicBezTo>
                    <a:pt x="72" y="0"/>
                    <a:pt x="1" y="60"/>
                    <a:pt x="1" y="155"/>
                  </a:cubicBezTo>
                  <a:lnTo>
                    <a:pt x="1" y="715"/>
                  </a:lnTo>
                  <a:cubicBezTo>
                    <a:pt x="1" y="786"/>
                    <a:pt x="60" y="858"/>
                    <a:pt x="144" y="858"/>
                  </a:cubicBezTo>
                  <a:lnTo>
                    <a:pt x="2168" y="858"/>
                  </a:lnTo>
                  <a:cubicBezTo>
                    <a:pt x="2251" y="858"/>
                    <a:pt x="2322" y="798"/>
                    <a:pt x="2322" y="715"/>
                  </a:cubicBezTo>
                  <a:lnTo>
                    <a:pt x="2322" y="155"/>
                  </a:lnTo>
                  <a:cubicBezTo>
                    <a:pt x="2322" y="72"/>
                    <a:pt x="2263" y="0"/>
                    <a:pt x="2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p:nvPr/>
          </p:nvSpPr>
          <p:spPr>
            <a:xfrm>
              <a:off x="6662893" y="3140134"/>
              <a:ext cx="73941" cy="9485"/>
            </a:xfrm>
            <a:custGeom>
              <a:avLst/>
              <a:gdLst/>
              <a:ahLst/>
              <a:cxnLst/>
              <a:rect l="l" t="t" r="r" b="b"/>
              <a:pathLst>
                <a:path w="2323" h="298" extrusionOk="0">
                  <a:moveTo>
                    <a:pt x="155" y="0"/>
                  </a:moveTo>
                  <a:cubicBezTo>
                    <a:pt x="72" y="0"/>
                    <a:pt x="1" y="60"/>
                    <a:pt x="1" y="155"/>
                  </a:cubicBezTo>
                  <a:cubicBezTo>
                    <a:pt x="1" y="238"/>
                    <a:pt x="60" y="298"/>
                    <a:pt x="155" y="298"/>
                  </a:cubicBezTo>
                  <a:lnTo>
                    <a:pt x="2180" y="298"/>
                  </a:lnTo>
                  <a:cubicBezTo>
                    <a:pt x="2251" y="298"/>
                    <a:pt x="2322" y="238"/>
                    <a:pt x="2322" y="155"/>
                  </a:cubicBezTo>
                  <a:cubicBezTo>
                    <a:pt x="2322" y="60"/>
                    <a:pt x="2251" y="0"/>
                    <a:pt x="21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305768" y="745740"/>
            <a:ext cx="1796003" cy="3967784"/>
          </a:xfrm>
          <a:prstGeom prst="rect">
            <a:avLst/>
          </a:prstGeom>
        </p:spPr>
      </p:pic>
      <p:pic>
        <p:nvPicPr>
          <p:cNvPr id="7" name="Imagen 6"/>
          <p:cNvPicPr>
            <a:picLocks noChangeAspect="1"/>
          </p:cNvPicPr>
          <p:nvPr/>
        </p:nvPicPr>
        <p:blipFill>
          <a:blip r:embed="rId3"/>
          <a:stretch>
            <a:fillRect/>
          </a:stretch>
        </p:blipFill>
        <p:spPr>
          <a:xfrm>
            <a:off x="4551908" y="987273"/>
            <a:ext cx="1986679" cy="3997808"/>
          </a:xfrm>
          <a:prstGeom prst="rect">
            <a:avLst/>
          </a:prstGeom>
        </p:spPr>
      </p:pic>
      <p:sp>
        <p:nvSpPr>
          <p:cNvPr id="8" name="Título 7"/>
          <p:cNvSpPr>
            <a:spLocks noGrp="1"/>
          </p:cNvSpPr>
          <p:nvPr>
            <p:ph type="title"/>
          </p:nvPr>
        </p:nvSpPr>
        <p:spPr>
          <a:xfrm>
            <a:off x="2329786" y="1520149"/>
            <a:ext cx="1888298" cy="3127053"/>
          </a:xfrm>
        </p:spPr>
        <p:txBody>
          <a:bodyPr>
            <a:noAutofit/>
          </a:bodyPr>
          <a:lstStyle/>
          <a:p>
            <a:pPr algn="just"/>
            <a:r>
              <a:rPr lang="es-ES" sz="1200" b="1" dirty="0" err="1">
                <a:cs typeface="Arial" panose="020B0604020202020204" pitchFamily="34" charset="0"/>
              </a:rPr>
              <a:t>Android</a:t>
            </a:r>
            <a:r>
              <a:rPr lang="es-ES" sz="1200" b="1" dirty="0">
                <a:cs typeface="Arial" panose="020B0604020202020204" pitchFamily="34" charset="0"/>
              </a:rPr>
              <a:t>: </a:t>
            </a:r>
            <a:r>
              <a:rPr lang="es-ES" sz="1200" dirty="0">
                <a:cs typeface="Arial" panose="020B0604020202020204" pitchFamily="34" charset="0"/>
              </a:rPr>
              <a:t>Contiene los archivos específicos del proyecto de </a:t>
            </a:r>
            <a:r>
              <a:rPr lang="es-ES" sz="1200" dirty="0" err="1">
                <a:cs typeface="Arial" panose="020B0604020202020204" pitchFamily="34" charset="0"/>
              </a:rPr>
              <a:t>Android</a:t>
            </a:r>
            <a:r>
              <a:rPr lang="es-ES" sz="1200" dirty="0">
                <a:cs typeface="Arial" panose="020B0604020202020204" pitchFamily="34" charset="0"/>
              </a:rPr>
              <a:t>, como el archivo </a:t>
            </a:r>
            <a:r>
              <a:rPr lang="es-ES" sz="1200" dirty="0" err="1">
                <a:cs typeface="Arial" panose="020B0604020202020204" pitchFamily="34" charset="0"/>
              </a:rPr>
              <a:t>Gradle</a:t>
            </a:r>
            <a:r>
              <a:rPr lang="es-ES" sz="1200" dirty="0">
                <a:cs typeface="Arial" panose="020B0604020202020204" pitchFamily="34" charset="0"/>
              </a:rPr>
              <a:t> para la configuración de construcción y otros archivos de configuración como el archivo </a:t>
            </a:r>
            <a:r>
              <a:rPr lang="es-ES" sz="1200" b="1" dirty="0">
                <a:cs typeface="Arial" panose="020B0604020202020204" pitchFamily="34" charset="0"/>
              </a:rPr>
              <a:t>AndroidManifiest.xml,</a:t>
            </a:r>
            <a:r>
              <a:rPr lang="es-ES" sz="1200" dirty="0">
                <a:cs typeface="Arial" panose="020B0604020202020204" pitchFamily="34" charset="0"/>
              </a:rPr>
              <a:t> donde podemos agregar y configurar algunas características de la aplicación, como el nombre, icono, permisos etc.</a:t>
            </a:r>
            <a:endParaRPr lang="es-MX" sz="1200" b="1" dirty="0">
              <a:cs typeface="Arial" panose="020B0604020202020204" pitchFamily="34" charset="0"/>
            </a:endParaRPr>
          </a:p>
        </p:txBody>
      </p:sp>
      <p:cxnSp>
        <p:nvCxnSpPr>
          <p:cNvPr id="10" name="Conector recto de flecha 9"/>
          <p:cNvCxnSpPr/>
          <p:nvPr/>
        </p:nvCxnSpPr>
        <p:spPr>
          <a:xfrm>
            <a:off x="1203769" y="1692789"/>
            <a:ext cx="1126017"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Título 7"/>
          <p:cNvSpPr txBox="1">
            <a:spLocks/>
          </p:cNvSpPr>
          <p:nvPr/>
        </p:nvSpPr>
        <p:spPr>
          <a:xfrm>
            <a:off x="6994617" y="1692789"/>
            <a:ext cx="2017322" cy="25867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1200" b="1" dirty="0" err="1">
                <a:latin typeface="IBM Plex Sans Condensed Medium"/>
                <a:cs typeface="Arial" panose="020B0604020202020204" pitchFamily="34" charset="0"/>
              </a:rPr>
              <a:t>assets</a:t>
            </a:r>
            <a:r>
              <a:rPr lang="es-ES" sz="1200" b="1" dirty="0">
                <a:latin typeface="IBM Plex Sans Condensed Medium"/>
                <a:cs typeface="Arial" panose="020B0604020202020204" pitchFamily="34" charset="0"/>
              </a:rPr>
              <a:t>: </a:t>
            </a:r>
            <a:r>
              <a:rPr lang="es-ES" sz="1200" dirty="0">
                <a:latin typeface="IBM Plex Sans Condensed Medium"/>
                <a:cs typeface="Arial" panose="020B0604020202020204" pitchFamily="34" charset="0"/>
              </a:rPr>
              <a:t>Donde puedes alojar archivos como imágenes</a:t>
            </a:r>
            <a:r>
              <a:rPr lang="es-ES" sz="1200" b="1" dirty="0">
                <a:latin typeface="IBM Plex Sans Condensed Medium"/>
                <a:cs typeface="Arial" panose="020B0604020202020204" pitchFamily="34" charset="0"/>
              </a:rPr>
              <a:t>, </a:t>
            </a:r>
            <a:r>
              <a:rPr lang="es-ES" sz="1200" dirty="0">
                <a:latin typeface="IBM Plex Sans Condensed Medium"/>
                <a:cs typeface="Arial" panose="020B0604020202020204" pitchFamily="34" charset="0"/>
              </a:rPr>
              <a:t>fuentes</a:t>
            </a:r>
            <a:r>
              <a:rPr lang="es-ES" sz="1200" b="1" dirty="0">
                <a:latin typeface="IBM Plex Sans Condensed Medium"/>
                <a:cs typeface="Arial" panose="020B0604020202020204" pitchFamily="34" charset="0"/>
              </a:rPr>
              <a:t>, </a:t>
            </a:r>
            <a:r>
              <a:rPr lang="es-ES" sz="1200" dirty="0">
                <a:latin typeface="IBM Plex Sans Condensed Medium"/>
                <a:cs typeface="Arial" panose="020B0604020202020204" pitchFamily="34" charset="0"/>
              </a:rPr>
              <a:t>documentos</a:t>
            </a:r>
            <a:r>
              <a:rPr lang="es-ES" sz="1200" b="1" dirty="0">
                <a:latin typeface="IBM Plex Sans Condensed Medium"/>
                <a:cs typeface="Arial" panose="020B0604020202020204" pitchFamily="34" charset="0"/>
              </a:rPr>
              <a:t>, o </a:t>
            </a:r>
            <a:r>
              <a:rPr lang="es-ES" sz="1200" dirty="0">
                <a:latin typeface="IBM Plex Sans Condensed Medium"/>
                <a:cs typeface="Arial" panose="020B0604020202020204" pitchFamily="34" charset="0"/>
              </a:rPr>
              <a:t>datos que se puedan utilizar dentro de la aplicación.</a:t>
            </a:r>
          </a:p>
          <a:p>
            <a:pPr algn="just"/>
            <a:endParaRPr lang="es-ES" sz="1200" dirty="0">
              <a:latin typeface="IBM Plex Sans Condensed Medium"/>
              <a:cs typeface="Arial" panose="020B0604020202020204" pitchFamily="34" charset="0"/>
            </a:endParaRPr>
          </a:p>
          <a:p>
            <a:pPr algn="just"/>
            <a:r>
              <a:rPr lang="es-ES" sz="1200" b="1" dirty="0" err="1">
                <a:latin typeface="IBM Plex Sans Condensed Medium"/>
                <a:cs typeface="Arial" panose="020B0604020202020204" pitchFamily="34" charset="0"/>
              </a:rPr>
              <a:t>Fonts</a:t>
            </a:r>
            <a:r>
              <a:rPr lang="es-ES" sz="1200" b="1" dirty="0">
                <a:latin typeface="IBM Plex Sans Condensed Medium"/>
                <a:cs typeface="Arial" panose="020B0604020202020204" pitchFamily="34" charset="0"/>
              </a:rPr>
              <a:t>: </a:t>
            </a:r>
            <a:r>
              <a:rPr lang="es-ES" sz="1200" dirty="0">
                <a:latin typeface="IBM Plex Sans Condensed Medium"/>
                <a:cs typeface="Arial" panose="020B0604020202020204" pitchFamily="34" charset="0"/>
              </a:rPr>
              <a:t>Contiene las tipografías que se utilizan en la aplicación</a:t>
            </a:r>
            <a:endParaRPr lang="es-ES" sz="1200" b="1" dirty="0">
              <a:latin typeface="IBM Plex Sans Condensed Medium"/>
              <a:cs typeface="Arial" panose="020B0604020202020204" pitchFamily="34" charset="0"/>
            </a:endParaRPr>
          </a:p>
          <a:p>
            <a:pPr algn="just"/>
            <a:endParaRPr lang="es-ES" sz="1200" dirty="0">
              <a:latin typeface="IBM Plex Sans Condensed Medium"/>
              <a:cs typeface="Arial" panose="020B0604020202020204" pitchFamily="34" charset="0"/>
            </a:endParaRPr>
          </a:p>
          <a:p>
            <a:pPr algn="just"/>
            <a:r>
              <a:rPr lang="es-ES" sz="1200" b="1" dirty="0" err="1">
                <a:latin typeface="IBM Plex Sans Condensed Medium"/>
                <a:cs typeface="Arial" panose="020B0604020202020204" pitchFamily="34" charset="0"/>
              </a:rPr>
              <a:t>RiveAssets</a:t>
            </a:r>
            <a:r>
              <a:rPr lang="es-ES" sz="1200" b="1" dirty="0">
                <a:latin typeface="IBM Plex Sans Condensed Medium"/>
                <a:cs typeface="Arial" panose="020B0604020202020204" pitchFamily="34" charset="0"/>
              </a:rPr>
              <a:t>: </a:t>
            </a:r>
            <a:r>
              <a:rPr lang="es-ES" sz="1200" dirty="0">
                <a:latin typeface="IBM Plex Sans Condensed Medium"/>
                <a:cs typeface="Arial" panose="020B0604020202020204" pitchFamily="34" charset="0"/>
              </a:rPr>
              <a:t>Contiene archivos con extensión .</a:t>
            </a:r>
            <a:r>
              <a:rPr lang="es-ES" sz="1200" dirty="0" err="1">
                <a:latin typeface="IBM Plex Sans Condensed Medium"/>
                <a:cs typeface="Arial" panose="020B0604020202020204" pitchFamily="34" charset="0"/>
              </a:rPr>
              <a:t>riv</a:t>
            </a:r>
            <a:r>
              <a:rPr lang="es-ES" sz="1200" dirty="0">
                <a:latin typeface="IBM Plex Sans Condensed Medium"/>
                <a:cs typeface="Arial" panose="020B0604020202020204" pitchFamily="34" charset="0"/>
              </a:rPr>
              <a:t>, las cuales son un formato de imágenes o elementos animados.</a:t>
            </a:r>
            <a:endParaRPr lang="es-MX" sz="1200" b="1" dirty="0">
              <a:latin typeface="IBM Plex Sans Condensed Medium"/>
              <a:cs typeface="Arial" panose="020B0604020202020204" pitchFamily="34" charset="0"/>
            </a:endParaRPr>
          </a:p>
        </p:txBody>
      </p:sp>
      <p:cxnSp>
        <p:nvCxnSpPr>
          <p:cNvPr id="17" name="Conector recto de flecha 16"/>
          <p:cNvCxnSpPr/>
          <p:nvPr/>
        </p:nvCxnSpPr>
        <p:spPr>
          <a:xfrm flipV="1">
            <a:off x="5401849" y="1785481"/>
            <a:ext cx="1592768" cy="375259"/>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p:nvPr/>
        </p:nvCxnSpPr>
        <p:spPr>
          <a:xfrm>
            <a:off x="5674291" y="3083677"/>
            <a:ext cx="1396252" cy="45962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p:nvPr/>
        </p:nvCxnSpPr>
        <p:spPr>
          <a:xfrm>
            <a:off x="5401849" y="2591373"/>
            <a:ext cx="1668694" cy="27651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Google Shape;221;p28"/>
          <p:cNvSpPr txBox="1">
            <a:spLocks noGrp="1"/>
          </p:cNvSpPr>
          <p:nvPr>
            <p:ph type="sldNum" idx="12"/>
          </p:nvPr>
        </p:nvSpPr>
        <p:spPr>
          <a:xfrm flipH="1">
            <a:off x="8023976" y="448340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20</a:t>
            </a:r>
            <a:endParaRPr dirty="0"/>
          </a:p>
        </p:txBody>
      </p:sp>
    </p:spTree>
    <p:extLst>
      <p:ext uri="{BB962C8B-B14F-4D97-AF65-F5344CB8AC3E}">
        <p14:creationId xmlns:p14="http://schemas.microsoft.com/office/powerpoint/2010/main" val="29147179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47996" y="205144"/>
            <a:ext cx="2329187" cy="4686954"/>
          </a:xfrm>
          <a:prstGeom prst="rect">
            <a:avLst/>
          </a:prstGeom>
        </p:spPr>
      </p:pic>
      <p:pic>
        <p:nvPicPr>
          <p:cNvPr id="6" name="Imagen 5"/>
          <p:cNvPicPr>
            <a:picLocks noChangeAspect="1"/>
          </p:cNvPicPr>
          <p:nvPr/>
        </p:nvPicPr>
        <p:blipFill>
          <a:blip r:embed="rId3"/>
          <a:stretch>
            <a:fillRect/>
          </a:stretch>
        </p:blipFill>
        <p:spPr>
          <a:xfrm>
            <a:off x="4473691" y="212288"/>
            <a:ext cx="2336333" cy="4679810"/>
          </a:xfrm>
          <a:prstGeom prst="rect">
            <a:avLst/>
          </a:prstGeom>
        </p:spPr>
      </p:pic>
      <p:sp>
        <p:nvSpPr>
          <p:cNvPr id="7" name="Título 7"/>
          <p:cNvSpPr>
            <a:spLocks noGrp="1"/>
          </p:cNvSpPr>
          <p:nvPr>
            <p:ph type="title"/>
          </p:nvPr>
        </p:nvSpPr>
        <p:spPr>
          <a:xfrm>
            <a:off x="6959655" y="111827"/>
            <a:ext cx="2101217" cy="4927764"/>
          </a:xfrm>
        </p:spPr>
        <p:txBody>
          <a:bodyPr>
            <a:noAutofit/>
          </a:bodyPr>
          <a:lstStyle/>
          <a:p>
            <a:pPr algn="l"/>
            <a:r>
              <a:rPr lang="es-ES" sz="1000" b="1" dirty="0" err="1">
                <a:cs typeface="Arial" panose="020B0604020202020204" pitchFamily="34" charset="0"/>
              </a:rPr>
              <a:t>lib</a:t>
            </a:r>
            <a:r>
              <a:rPr lang="es-ES" sz="1000" b="1" dirty="0">
                <a:cs typeface="Arial" panose="020B0604020202020204" pitchFamily="34" charset="0"/>
              </a:rPr>
              <a:t>: </a:t>
            </a:r>
            <a:r>
              <a:rPr lang="es-ES" sz="1000" dirty="0">
                <a:cs typeface="Arial" panose="020B0604020202020204" pitchFamily="34" charset="0"/>
              </a:rPr>
              <a:t>Esta carpeta contiene el código fuente principal de la aplicación. En donde se escribe la lógica de la aplicación y las pantallas.</a:t>
            </a:r>
            <a:br>
              <a:rPr lang="es-ES" sz="1000" dirty="0">
                <a:cs typeface="Arial" panose="020B0604020202020204" pitchFamily="34" charset="0"/>
              </a:rPr>
            </a:br>
            <a:r>
              <a:rPr lang="es-ES" sz="1000" b="1" dirty="0">
                <a:cs typeface="Arial" panose="020B0604020202020204" pitchFamily="34" charset="0"/>
              </a:rPr>
              <a:t>api: </a:t>
            </a:r>
            <a:r>
              <a:rPr lang="es-ES" sz="1000" dirty="0">
                <a:cs typeface="Arial" panose="020B0604020202020204" pitchFamily="34" charset="0"/>
              </a:rPr>
              <a:t>Esta carpeta contiene la lógica de la aplicación, procesamiento de datos y llamadas a la API</a:t>
            </a:r>
            <a:r>
              <a:rPr lang="es-ES" sz="1000" dirty="0" smtClean="0">
                <a:cs typeface="Arial" panose="020B0604020202020204" pitchFamily="34" charset="0"/>
              </a:rPr>
              <a:t>.</a:t>
            </a:r>
            <a:r>
              <a:rPr lang="es-ES" sz="1000" dirty="0">
                <a:cs typeface="Arial" panose="020B0604020202020204" pitchFamily="34" charset="0"/>
              </a:rPr>
              <a:t/>
            </a:r>
            <a:br>
              <a:rPr lang="es-ES" sz="1000" dirty="0">
                <a:cs typeface="Arial" panose="020B0604020202020204" pitchFamily="34" charset="0"/>
              </a:rPr>
            </a:br>
            <a:r>
              <a:rPr lang="es-ES" sz="1000" b="1" dirty="0" err="1">
                <a:cs typeface="Arial" panose="020B0604020202020204" pitchFamily="34" charset="0"/>
              </a:rPr>
              <a:t>Model</a:t>
            </a:r>
            <a:r>
              <a:rPr lang="es-ES" sz="1000" b="1" dirty="0">
                <a:cs typeface="Arial" panose="020B0604020202020204" pitchFamily="34" charset="0"/>
              </a:rPr>
              <a:t>: </a:t>
            </a:r>
            <a:r>
              <a:rPr lang="es-ES" sz="1000" dirty="0">
                <a:cs typeface="Arial" panose="020B0604020202020204" pitchFamily="34" charset="0"/>
              </a:rPr>
              <a:t>Contiene el modelo de datos del menú, los cuales son estáticos y se utilizan para dar forma al menú de la aplicación</a:t>
            </a:r>
            <a:r>
              <a:rPr lang="es-ES" sz="1000" dirty="0" smtClean="0">
                <a:cs typeface="Arial" panose="020B0604020202020204" pitchFamily="34" charset="0"/>
              </a:rPr>
              <a:t>.</a:t>
            </a:r>
            <a:r>
              <a:rPr lang="es-ES" sz="1000" dirty="0">
                <a:cs typeface="Arial" panose="020B0604020202020204" pitchFamily="34" charset="0"/>
              </a:rPr>
              <a:t/>
            </a:r>
            <a:br>
              <a:rPr lang="es-ES" sz="1000" dirty="0">
                <a:cs typeface="Arial" panose="020B0604020202020204" pitchFamily="34" charset="0"/>
              </a:rPr>
            </a:br>
            <a:r>
              <a:rPr lang="es-ES" sz="1000" b="1" dirty="0" err="1">
                <a:cs typeface="Arial" panose="020B0604020202020204" pitchFamily="34" charset="0"/>
              </a:rPr>
              <a:t>Screens</a:t>
            </a:r>
            <a:r>
              <a:rPr lang="es-ES" sz="1000" b="1" dirty="0">
                <a:cs typeface="Arial" panose="020B0604020202020204" pitchFamily="34" charset="0"/>
              </a:rPr>
              <a:t>:</a:t>
            </a:r>
            <a:r>
              <a:rPr lang="es-ES" sz="1000" dirty="0">
                <a:cs typeface="Arial" panose="020B0604020202020204" pitchFamily="34" charset="0"/>
              </a:rPr>
              <a:t> Son las pantallas que se presentan al usuario conforme se este utilizando la </a:t>
            </a:r>
            <a:r>
              <a:rPr lang="es-ES" sz="1000" dirty="0" smtClean="0">
                <a:cs typeface="Arial" panose="020B0604020202020204" pitchFamily="34" charset="0"/>
              </a:rPr>
              <a:t>aplicación</a:t>
            </a:r>
            <a:r>
              <a:rPr lang="es-ES" sz="1000" dirty="0">
                <a:cs typeface="Arial" panose="020B0604020202020204" pitchFamily="34" charset="0"/>
              </a:rPr>
              <a:t/>
            </a:r>
            <a:br>
              <a:rPr lang="es-ES" sz="1000" dirty="0">
                <a:cs typeface="Arial" panose="020B0604020202020204" pitchFamily="34" charset="0"/>
              </a:rPr>
            </a:br>
            <a:r>
              <a:rPr lang="es-ES" sz="1000" b="1" dirty="0" err="1">
                <a:cs typeface="Arial" panose="020B0604020202020204" pitchFamily="34" charset="0"/>
              </a:rPr>
              <a:t>appbar</a:t>
            </a:r>
            <a:r>
              <a:rPr lang="es-ES" sz="1000" b="1" dirty="0">
                <a:cs typeface="Arial" panose="020B0604020202020204" pitchFamily="34" charset="0"/>
              </a:rPr>
              <a:t>:</a:t>
            </a:r>
            <a:r>
              <a:rPr lang="es-ES" sz="1000" dirty="0">
                <a:cs typeface="Arial" panose="020B0604020202020204" pitchFamily="34" charset="0"/>
              </a:rPr>
              <a:t> Contiene la estructura del </a:t>
            </a:r>
            <a:r>
              <a:rPr lang="es-ES" sz="1000" dirty="0" err="1">
                <a:cs typeface="Arial" panose="020B0604020202020204" pitchFamily="34" charset="0"/>
              </a:rPr>
              <a:t>appbar</a:t>
            </a:r>
            <a:r>
              <a:rPr lang="es-ES" sz="1000" dirty="0">
                <a:cs typeface="Arial" panose="020B0604020202020204" pitchFamily="34" charset="0"/>
              </a:rPr>
              <a:t> con los elementos que se </a:t>
            </a:r>
            <a:r>
              <a:rPr lang="es-ES" sz="1000" dirty="0" smtClean="0">
                <a:cs typeface="Arial" panose="020B0604020202020204" pitchFamily="34" charset="0"/>
              </a:rPr>
              <a:t>presentan </a:t>
            </a:r>
            <a:r>
              <a:rPr lang="es-ES" sz="1000" dirty="0">
                <a:cs typeface="Arial" panose="020B0604020202020204" pitchFamily="34" charset="0"/>
              </a:rPr>
              <a:t>en la aplicación</a:t>
            </a:r>
            <a:r>
              <a:rPr lang="es-ES" sz="1000" dirty="0" smtClean="0">
                <a:cs typeface="Arial" panose="020B0604020202020204" pitchFamily="34" charset="0"/>
              </a:rPr>
              <a:t>.</a:t>
            </a:r>
            <a:r>
              <a:rPr lang="es-ES" sz="1000" dirty="0">
                <a:cs typeface="Arial" panose="020B0604020202020204" pitchFamily="34" charset="0"/>
              </a:rPr>
              <a:t/>
            </a:r>
            <a:br>
              <a:rPr lang="es-ES" sz="1000" dirty="0">
                <a:cs typeface="Arial" panose="020B0604020202020204" pitchFamily="34" charset="0"/>
              </a:rPr>
            </a:br>
            <a:r>
              <a:rPr lang="es-ES" sz="1000" b="1" dirty="0">
                <a:cs typeface="Arial" panose="020B0604020202020204" pitchFamily="34" charset="0"/>
              </a:rPr>
              <a:t>home: </a:t>
            </a:r>
            <a:r>
              <a:rPr lang="es-ES" sz="1000" dirty="0">
                <a:cs typeface="Arial" panose="020B0604020202020204" pitchFamily="34" charset="0"/>
              </a:rPr>
              <a:t>Esta carpeta cuenta con toda la estructura de la pantalla de inicio de la aplicación.</a:t>
            </a:r>
            <a:br>
              <a:rPr lang="es-ES" sz="1000" dirty="0">
                <a:cs typeface="Arial" panose="020B0604020202020204" pitchFamily="34" charset="0"/>
              </a:rPr>
            </a:br>
            <a:r>
              <a:rPr lang="es-ES" sz="1000" dirty="0">
                <a:cs typeface="Arial" panose="020B0604020202020204" pitchFamily="34" charset="0"/>
              </a:rPr>
              <a:t>Aquí se presentan las materias, y conforme se navega se presentan las vistas de, unidades temáticas, temas, subtemas y el contenido donde se hace uso de las vista infografía y video.</a:t>
            </a:r>
            <a:endParaRPr lang="es-MX" sz="1000" dirty="0">
              <a:cs typeface="Arial" panose="020B0604020202020204" pitchFamily="34" charset="0"/>
            </a:endParaRPr>
          </a:p>
        </p:txBody>
      </p:sp>
      <p:sp>
        <p:nvSpPr>
          <p:cNvPr id="8" name="Título 7"/>
          <p:cNvSpPr txBox="1">
            <a:spLocks/>
          </p:cNvSpPr>
          <p:nvPr/>
        </p:nvSpPr>
        <p:spPr>
          <a:xfrm>
            <a:off x="2642624" y="1578681"/>
            <a:ext cx="1888298" cy="1520510"/>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1200" b="1" dirty="0" err="1">
                <a:latin typeface="IBM Plex Sans Condensed Medium"/>
                <a:cs typeface="Arial" panose="020B0604020202020204" pitchFamily="34" charset="0"/>
              </a:rPr>
              <a:t>Build</a:t>
            </a:r>
            <a:r>
              <a:rPr lang="es-ES" sz="1200" b="1" dirty="0">
                <a:latin typeface="IBM Plex Sans Condensed Medium"/>
                <a:cs typeface="Arial" panose="020B0604020202020204" pitchFamily="34" charset="0"/>
              </a:rPr>
              <a:t>: </a:t>
            </a:r>
            <a:r>
              <a:rPr lang="es-ES" sz="1200" dirty="0">
                <a:latin typeface="IBM Plex Sans Condensed Medium"/>
                <a:cs typeface="Arial" panose="020B0604020202020204" pitchFamily="34" charset="0"/>
              </a:rPr>
              <a:t>Esta carpeta almacena los resultados de la compilación de la aplicación. Aquí puedes encontrar archivos que se generan durante el proceso de compilación para diferentes plataformas</a:t>
            </a:r>
            <a:r>
              <a:rPr lang="es-ES" sz="900" dirty="0">
                <a:latin typeface="Arial" panose="020B0604020202020204" pitchFamily="34" charset="0"/>
                <a:cs typeface="Arial" panose="020B0604020202020204" pitchFamily="34" charset="0"/>
              </a:rPr>
              <a:t>.</a:t>
            </a:r>
            <a:endParaRPr lang="es-MX" sz="900" b="1" dirty="0">
              <a:latin typeface="Arial" panose="020B0604020202020204" pitchFamily="34" charset="0"/>
              <a:cs typeface="Arial" panose="020B0604020202020204" pitchFamily="34" charset="0"/>
            </a:endParaRPr>
          </a:p>
        </p:txBody>
      </p:sp>
      <p:cxnSp>
        <p:nvCxnSpPr>
          <p:cNvPr id="10" name="Conector recto de flecha 9"/>
          <p:cNvCxnSpPr/>
          <p:nvPr/>
        </p:nvCxnSpPr>
        <p:spPr>
          <a:xfrm flipV="1">
            <a:off x="5663629" y="301336"/>
            <a:ext cx="1296026" cy="80356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p:cNvCxnSpPr/>
          <p:nvPr/>
        </p:nvCxnSpPr>
        <p:spPr>
          <a:xfrm flipV="1">
            <a:off x="5753100" y="1104901"/>
            <a:ext cx="1206555" cy="163286"/>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p:nvPr/>
        </p:nvCxnSpPr>
        <p:spPr>
          <a:xfrm flipV="1">
            <a:off x="5878285" y="1652155"/>
            <a:ext cx="1156360" cy="78673"/>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a:off x="5954485" y="2209800"/>
            <a:ext cx="1080160" cy="2552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a:off x="5954485" y="2362007"/>
            <a:ext cx="1080160" cy="335959"/>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p:cNvCxnSpPr/>
          <p:nvPr/>
        </p:nvCxnSpPr>
        <p:spPr>
          <a:xfrm>
            <a:off x="5948182" y="2697966"/>
            <a:ext cx="1011473" cy="40122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p:cNvCxnSpPr/>
          <p:nvPr/>
        </p:nvCxnSpPr>
        <p:spPr>
          <a:xfrm>
            <a:off x="1265128" y="1730828"/>
            <a:ext cx="1395592"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Google Shape;221;p28"/>
          <p:cNvSpPr txBox="1">
            <a:spLocks noGrp="1"/>
          </p:cNvSpPr>
          <p:nvPr>
            <p:ph type="sldNum" idx="12"/>
          </p:nvPr>
        </p:nvSpPr>
        <p:spPr>
          <a:xfrm flipH="1">
            <a:off x="8023976" y="4493791"/>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2</a:t>
            </a:r>
            <a:fld id="{00000000-1234-1234-1234-123412341234}" type="slidenum">
              <a:rPr lang="en" smtClean="0"/>
              <a:t>21</a:t>
            </a:fld>
            <a:endParaRPr dirty="0"/>
          </a:p>
        </p:txBody>
      </p:sp>
    </p:spTree>
    <p:extLst>
      <p:ext uri="{BB962C8B-B14F-4D97-AF65-F5344CB8AC3E}">
        <p14:creationId xmlns:p14="http://schemas.microsoft.com/office/powerpoint/2010/main" val="8411968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7912" y="330549"/>
            <a:ext cx="2314898" cy="4644086"/>
          </a:xfrm>
          <a:prstGeom prst="rect">
            <a:avLst/>
          </a:prstGeom>
        </p:spPr>
      </p:pic>
      <p:pic>
        <p:nvPicPr>
          <p:cNvPr id="5" name="Imagen 4"/>
          <p:cNvPicPr>
            <a:picLocks noChangeAspect="1"/>
          </p:cNvPicPr>
          <p:nvPr/>
        </p:nvPicPr>
        <p:blipFill>
          <a:blip r:embed="rId3"/>
          <a:stretch>
            <a:fillRect/>
          </a:stretch>
        </p:blipFill>
        <p:spPr>
          <a:xfrm>
            <a:off x="4289063" y="330549"/>
            <a:ext cx="2307753" cy="4501191"/>
          </a:xfrm>
          <a:prstGeom prst="rect">
            <a:avLst/>
          </a:prstGeom>
        </p:spPr>
      </p:pic>
      <p:sp>
        <p:nvSpPr>
          <p:cNvPr id="6" name="Título 7"/>
          <p:cNvSpPr txBox="1">
            <a:spLocks/>
          </p:cNvSpPr>
          <p:nvPr/>
        </p:nvSpPr>
        <p:spPr>
          <a:xfrm>
            <a:off x="2496477" y="622649"/>
            <a:ext cx="1639103" cy="234218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1200" b="1" dirty="0" err="1">
                <a:latin typeface="IBM Plex Sans Condensed Medium"/>
                <a:cs typeface="Arial" panose="020B0604020202020204" pitchFamily="34" charset="0"/>
              </a:rPr>
              <a:t>Login</a:t>
            </a:r>
            <a:r>
              <a:rPr lang="es-ES" sz="1200" b="1" dirty="0">
                <a:latin typeface="IBM Plex Sans Condensed Medium"/>
                <a:cs typeface="Arial" panose="020B0604020202020204" pitchFamily="34" charset="0"/>
              </a:rPr>
              <a:t>: </a:t>
            </a:r>
            <a:r>
              <a:rPr lang="es-ES" sz="1200" dirty="0">
                <a:latin typeface="IBM Plex Sans Condensed Medium"/>
                <a:cs typeface="Arial" panose="020B0604020202020204" pitchFamily="34" charset="0"/>
              </a:rPr>
              <a:t>Contiene los componentes que conforman la pantalla del </a:t>
            </a:r>
            <a:r>
              <a:rPr lang="es-ES" sz="1200" dirty="0" err="1">
                <a:latin typeface="IBM Plex Sans Condensed Medium"/>
                <a:cs typeface="Arial" panose="020B0604020202020204" pitchFamily="34" charset="0"/>
              </a:rPr>
              <a:t>login</a:t>
            </a:r>
            <a:r>
              <a:rPr lang="es-ES" sz="1200" dirty="0">
                <a:latin typeface="IBM Plex Sans Condensed Medium"/>
                <a:cs typeface="Arial" panose="020B0604020202020204" pitchFamily="34" charset="0"/>
              </a:rPr>
              <a:t> cuando se presenta ante la aplicación, como el formulario, y los botones de inicio de sesión o de recuperar la contraseña.</a:t>
            </a:r>
          </a:p>
          <a:p>
            <a:pPr algn="just"/>
            <a:r>
              <a:rPr lang="es-ES" sz="1200" dirty="0">
                <a:latin typeface="IBM Plex Sans Condensed Medium"/>
                <a:cs typeface="Arial" panose="020B0604020202020204" pitchFamily="34" charset="0"/>
              </a:rPr>
              <a:t>De igual manera contiene la pantalla de recuperar la contraseña.</a:t>
            </a:r>
            <a:endParaRPr lang="es-MX" sz="1200" dirty="0">
              <a:latin typeface="IBM Plex Sans Condensed Medium"/>
              <a:cs typeface="Arial" panose="020B0604020202020204" pitchFamily="34" charset="0"/>
            </a:endParaRPr>
          </a:p>
        </p:txBody>
      </p:sp>
      <p:cxnSp>
        <p:nvCxnSpPr>
          <p:cNvPr id="7" name="Conector recto de flecha 6"/>
          <p:cNvCxnSpPr/>
          <p:nvPr/>
        </p:nvCxnSpPr>
        <p:spPr>
          <a:xfrm flipV="1">
            <a:off x="1211284" y="737662"/>
            <a:ext cx="1285007" cy="69628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ítulo 7"/>
          <p:cNvSpPr txBox="1">
            <a:spLocks/>
          </p:cNvSpPr>
          <p:nvPr/>
        </p:nvSpPr>
        <p:spPr>
          <a:xfrm>
            <a:off x="2496479" y="2919277"/>
            <a:ext cx="1639103" cy="17566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1200" b="1" dirty="0" err="1">
                <a:latin typeface="IBM Plex Sans Condensed Medium"/>
                <a:cs typeface="Arial" panose="020B0604020202020204" pitchFamily="34" charset="0"/>
              </a:rPr>
              <a:t>Menu</a:t>
            </a:r>
            <a:r>
              <a:rPr lang="es-ES" sz="1200" b="1" dirty="0">
                <a:latin typeface="IBM Plex Sans Condensed Medium"/>
                <a:cs typeface="Arial" panose="020B0604020202020204" pitchFamily="34" charset="0"/>
              </a:rPr>
              <a:t>: </a:t>
            </a:r>
            <a:r>
              <a:rPr lang="es-ES" sz="1200" dirty="0">
                <a:latin typeface="IBM Plex Sans Condensed Medium"/>
                <a:cs typeface="Arial" panose="020B0604020202020204" pitchFamily="34" charset="0"/>
              </a:rPr>
              <a:t>En esta carpeta se pueden encontrar los componentes que conforman la estructura del menú de la aplicación, como diseño, iconos, títulos, colores etc.</a:t>
            </a:r>
            <a:endParaRPr lang="es-MX" sz="1200" dirty="0">
              <a:latin typeface="IBM Plex Sans Condensed Medium"/>
              <a:cs typeface="Arial" panose="020B0604020202020204" pitchFamily="34" charset="0"/>
            </a:endParaRPr>
          </a:p>
        </p:txBody>
      </p:sp>
      <p:cxnSp>
        <p:nvCxnSpPr>
          <p:cNvPr id="11" name="Conector recto de flecha 10"/>
          <p:cNvCxnSpPr/>
          <p:nvPr/>
        </p:nvCxnSpPr>
        <p:spPr>
          <a:xfrm>
            <a:off x="1211284" y="2687842"/>
            <a:ext cx="1285195" cy="33661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Título 7"/>
          <p:cNvSpPr txBox="1">
            <a:spLocks/>
          </p:cNvSpPr>
          <p:nvPr/>
        </p:nvSpPr>
        <p:spPr>
          <a:xfrm>
            <a:off x="6750297" y="123255"/>
            <a:ext cx="2135676" cy="191246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1200" b="1" dirty="0" err="1">
                <a:latin typeface="IBM Plex Sans Condensed Medium"/>
                <a:cs typeface="Arial" panose="020B0604020202020204" pitchFamily="34" charset="0"/>
              </a:rPr>
              <a:t>Quizz</a:t>
            </a:r>
            <a:r>
              <a:rPr lang="es-ES" sz="1200" b="1" dirty="0">
                <a:latin typeface="IBM Plex Sans Condensed Medium"/>
                <a:cs typeface="Arial" panose="020B0604020202020204" pitchFamily="34" charset="0"/>
              </a:rPr>
              <a:t>: </a:t>
            </a:r>
            <a:r>
              <a:rPr lang="es-ES" sz="1200" dirty="0">
                <a:latin typeface="IBM Plex Sans Condensed Medium"/>
                <a:cs typeface="Arial" panose="020B0604020202020204" pitchFamily="34" charset="0"/>
              </a:rPr>
              <a:t>Esta carpeta contiene los componentes de la pantalla de evaluación en donde se presentan datos, barras de progreso, botones, los elementos que se encuentran dentro de la carpeta ayudan a la creación del diseño de la vista de manera correcta.</a:t>
            </a:r>
            <a:endParaRPr lang="es-MX" sz="1200" dirty="0">
              <a:latin typeface="IBM Plex Sans Condensed Medium"/>
              <a:cs typeface="Arial" panose="020B0604020202020204" pitchFamily="34" charset="0"/>
            </a:endParaRPr>
          </a:p>
        </p:txBody>
      </p:sp>
      <p:cxnSp>
        <p:nvCxnSpPr>
          <p:cNvPr id="17" name="Conector recto de flecha 16"/>
          <p:cNvCxnSpPr/>
          <p:nvPr/>
        </p:nvCxnSpPr>
        <p:spPr>
          <a:xfrm flipV="1">
            <a:off x="5640368" y="330549"/>
            <a:ext cx="1168372" cy="71151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Título 7"/>
          <p:cNvSpPr txBox="1">
            <a:spLocks/>
          </p:cNvSpPr>
          <p:nvPr/>
        </p:nvSpPr>
        <p:spPr>
          <a:xfrm>
            <a:off x="6750297" y="1949089"/>
            <a:ext cx="2135675" cy="102598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1200" b="1" dirty="0" err="1">
                <a:latin typeface="IBM Plex Sans Condensed Medium"/>
                <a:cs typeface="Arial" panose="020B0604020202020204" pitchFamily="34" charset="0"/>
              </a:rPr>
              <a:t>QuizzResult</a:t>
            </a:r>
            <a:r>
              <a:rPr lang="es-ES" sz="1200" b="1" dirty="0">
                <a:latin typeface="IBM Plex Sans Condensed Medium"/>
                <a:cs typeface="Arial" panose="020B0604020202020204" pitchFamily="34" charset="0"/>
              </a:rPr>
              <a:t>: </a:t>
            </a:r>
            <a:r>
              <a:rPr lang="es-ES" sz="1200" dirty="0">
                <a:latin typeface="IBM Plex Sans Condensed Medium"/>
                <a:cs typeface="Arial" panose="020B0604020202020204" pitchFamily="34" charset="0"/>
              </a:rPr>
              <a:t>Esta carpeta contiene la pantalla de resultado de la evaluación, en donde se presentan los puntos obtenidos y las respuestas acertadas.</a:t>
            </a:r>
            <a:endParaRPr lang="es-MX" sz="1200" dirty="0">
              <a:latin typeface="IBM Plex Sans Condensed Medium"/>
              <a:cs typeface="Arial" panose="020B0604020202020204" pitchFamily="34" charset="0"/>
            </a:endParaRPr>
          </a:p>
        </p:txBody>
      </p:sp>
      <p:cxnSp>
        <p:nvCxnSpPr>
          <p:cNvPr id="21" name="Conector recto de flecha 20"/>
          <p:cNvCxnSpPr/>
          <p:nvPr/>
        </p:nvCxnSpPr>
        <p:spPr>
          <a:xfrm flipV="1">
            <a:off x="5833906" y="2053937"/>
            <a:ext cx="974834" cy="86534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 name="Título 7"/>
          <p:cNvSpPr txBox="1">
            <a:spLocks/>
          </p:cNvSpPr>
          <p:nvPr/>
        </p:nvSpPr>
        <p:spPr>
          <a:xfrm>
            <a:off x="6731259" y="2960966"/>
            <a:ext cx="2135675" cy="146922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1200" b="1" dirty="0" err="1">
                <a:latin typeface="IBM Plex Sans Condensed Medium"/>
                <a:cs typeface="Arial" panose="020B0604020202020204" pitchFamily="34" charset="0"/>
              </a:rPr>
              <a:t>utils</a:t>
            </a:r>
            <a:r>
              <a:rPr lang="es-ES" sz="1200" b="1" dirty="0">
                <a:latin typeface="IBM Plex Sans Condensed Medium"/>
                <a:cs typeface="Arial" panose="020B0604020202020204" pitchFamily="34" charset="0"/>
              </a:rPr>
              <a:t>: </a:t>
            </a:r>
            <a:r>
              <a:rPr lang="es-ES" sz="1200" dirty="0">
                <a:latin typeface="IBM Plex Sans Condensed Medium"/>
                <a:cs typeface="Arial" panose="020B0604020202020204" pitchFamily="34" charset="0"/>
              </a:rPr>
              <a:t>Esta carpeta contiene elementos prediseñados, que permiten ser reutilizados dentro del proyecto con más facilidad, contiene elementos como, estilos de textos, colores, y  transiciones</a:t>
            </a:r>
            <a:endParaRPr lang="es-MX" sz="1200" dirty="0">
              <a:latin typeface="IBM Plex Sans Condensed Medium"/>
              <a:cs typeface="Arial" panose="020B0604020202020204" pitchFamily="34" charset="0"/>
            </a:endParaRPr>
          </a:p>
        </p:txBody>
      </p:sp>
      <p:cxnSp>
        <p:nvCxnSpPr>
          <p:cNvPr id="24" name="Conector recto de flecha 23"/>
          <p:cNvCxnSpPr/>
          <p:nvPr/>
        </p:nvCxnSpPr>
        <p:spPr>
          <a:xfrm flipV="1">
            <a:off x="5915909" y="3210791"/>
            <a:ext cx="834388" cy="29672"/>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Google Shape;221;p28"/>
          <p:cNvSpPr txBox="1">
            <a:spLocks noGrp="1"/>
          </p:cNvSpPr>
          <p:nvPr>
            <p:ph type="sldNum" idx="12"/>
          </p:nvPr>
        </p:nvSpPr>
        <p:spPr>
          <a:xfrm flipH="1">
            <a:off x="8023976" y="448340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22</a:t>
            </a:r>
            <a:endParaRPr dirty="0"/>
          </a:p>
        </p:txBody>
      </p:sp>
    </p:spTree>
    <p:extLst>
      <p:ext uri="{BB962C8B-B14F-4D97-AF65-F5344CB8AC3E}">
        <p14:creationId xmlns:p14="http://schemas.microsoft.com/office/powerpoint/2010/main" val="25307979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43423" y="612776"/>
            <a:ext cx="2264885" cy="4036782"/>
          </a:xfrm>
          <a:prstGeom prst="rect">
            <a:avLst/>
          </a:prstGeom>
        </p:spPr>
      </p:pic>
      <p:pic>
        <p:nvPicPr>
          <p:cNvPr id="5" name="Imagen 4"/>
          <p:cNvPicPr>
            <a:picLocks noChangeAspect="1"/>
          </p:cNvPicPr>
          <p:nvPr/>
        </p:nvPicPr>
        <p:blipFill>
          <a:blip r:embed="rId3"/>
          <a:stretch>
            <a:fillRect/>
          </a:stretch>
        </p:blipFill>
        <p:spPr>
          <a:xfrm>
            <a:off x="4212582" y="412723"/>
            <a:ext cx="2279174" cy="4436888"/>
          </a:xfrm>
          <a:prstGeom prst="rect">
            <a:avLst/>
          </a:prstGeom>
        </p:spPr>
      </p:pic>
      <p:sp>
        <p:nvSpPr>
          <p:cNvPr id="6" name="Título 7"/>
          <p:cNvSpPr txBox="1">
            <a:spLocks/>
          </p:cNvSpPr>
          <p:nvPr/>
        </p:nvSpPr>
        <p:spPr>
          <a:xfrm>
            <a:off x="2532925" y="1413671"/>
            <a:ext cx="1623439" cy="14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00000"/>
              </a:lnSpc>
            </a:pPr>
            <a:r>
              <a:rPr lang="es-ES" sz="1200" b="1" dirty="0" err="1">
                <a:latin typeface="IBM Plex Sans Condensed Medium"/>
                <a:cs typeface="Arial" panose="020B0604020202020204" pitchFamily="34" charset="0"/>
              </a:rPr>
              <a:t>Views</a:t>
            </a:r>
            <a:r>
              <a:rPr lang="es-ES" sz="1200" b="1" dirty="0">
                <a:latin typeface="IBM Plex Sans Condensed Medium"/>
                <a:cs typeface="Arial" panose="020B0604020202020204" pitchFamily="34" charset="0"/>
              </a:rPr>
              <a:t>: </a:t>
            </a:r>
            <a:r>
              <a:rPr lang="es-ES" sz="1200" dirty="0">
                <a:latin typeface="IBM Plex Sans Condensed Medium"/>
                <a:cs typeface="Arial" panose="020B0604020202020204" pitchFamily="34" charset="0"/>
              </a:rPr>
              <a:t>Contiene las vistas de las opciones que se presentan en el menú, </a:t>
            </a:r>
          </a:p>
          <a:p>
            <a:pPr algn="just">
              <a:lnSpc>
                <a:spcPct val="100000"/>
              </a:lnSpc>
            </a:pPr>
            <a:r>
              <a:rPr lang="es-ES" sz="1200" dirty="0">
                <a:latin typeface="IBM Plex Sans Condensed Medium"/>
                <a:cs typeface="Arial" panose="020B0604020202020204" pitchFamily="34" charset="0"/>
              </a:rPr>
              <a:t>las culés son, Acerca de, Perfil, y  Ranking.</a:t>
            </a:r>
            <a:endParaRPr lang="es-MX" sz="1200" dirty="0">
              <a:latin typeface="IBM Plex Sans Condensed Medium"/>
              <a:cs typeface="Arial" panose="020B0604020202020204" pitchFamily="34" charset="0"/>
            </a:endParaRPr>
          </a:p>
        </p:txBody>
      </p:sp>
      <p:cxnSp>
        <p:nvCxnSpPr>
          <p:cNvPr id="7" name="Conector recto de flecha 6"/>
          <p:cNvCxnSpPr/>
          <p:nvPr/>
        </p:nvCxnSpPr>
        <p:spPr>
          <a:xfrm flipV="1">
            <a:off x="1275866" y="1861458"/>
            <a:ext cx="1298111" cy="890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ítulo 7"/>
          <p:cNvSpPr txBox="1">
            <a:spLocks/>
          </p:cNvSpPr>
          <p:nvPr/>
        </p:nvSpPr>
        <p:spPr>
          <a:xfrm>
            <a:off x="6547974" y="862446"/>
            <a:ext cx="2523629" cy="3460172"/>
          </a:xfrm>
          <a:prstGeom prst="rect">
            <a:avLst/>
          </a:prstGeom>
        </p:spPr>
        <p:txBody>
          <a:bodyPr vert="horz" lIns="68580" tIns="34290" rIns="68580" bIns="3429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s-ES" sz="4800" b="1" dirty="0" err="1">
                <a:latin typeface="IBM Plex Sans Condensed Medium"/>
                <a:cs typeface="Arial" panose="020B0604020202020204" pitchFamily="34" charset="0"/>
              </a:rPr>
              <a:t>linux</a:t>
            </a:r>
            <a:r>
              <a:rPr lang="es-ES" sz="4800" b="1" dirty="0">
                <a:latin typeface="IBM Plex Sans Condensed Medium"/>
                <a:cs typeface="Arial" panose="020B0604020202020204" pitchFamily="34" charset="0"/>
              </a:rPr>
              <a:t>: </a:t>
            </a:r>
            <a:r>
              <a:rPr lang="es-ES" sz="4800" dirty="0">
                <a:latin typeface="IBM Plex Sans Condensed Medium"/>
                <a:cs typeface="Arial" panose="020B0604020202020204" pitchFamily="34" charset="0"/>
              </a:rPr>
              <a:t>Esta carpeta contiene archivos de compilación  y distribución específicos de Linux. Puedes encontrar recursos necesarios para ejecutar la aplicación en sistemas Linux.</a:t>
            </a:r>
            <a:r>
              <a:rPr lang="es-ES" sz="4800" b="1" dirty="0">
                <a:latin typeface="IBM Plex Sans Condensed Medium"/>
                <a:cs typeface="Arial" panose="020B0604020202020204" pitchFamily="34" charset="0"/>
              </a:rPr>
              <a:t> </a:t>
            </a:r>
          </a:p>
          <a:p>
            <a:pPr algn="just">
              <a:lnSpc>
                <a:spcPct val="120000"/>
              </a:lnSpc>
            </a:pPr>
            <a:endParaRPr lang="es-ES" sz="4800" b="1" dirty="0">
              <a:latin typeface="IBM Plex Sans Condensed Medium"/>
              <a:cs typeface="Arial" panose="020B0604020202020204" pitchFamily="34" charset="0"/>
            </a:endParaRPr>
          </a:p>
          <a:p>
            <a:pPr algn="just">
              <a:lnSpc>
                <a:spcPct val="120000"/>
              </a:lnSpc>
            </a:pPr>
            <a:r>
              <a:rPr lang="es-ES" sz="4800" b="1" dirty="0">
                <a:latin typeface="IBM Plex Sans Condensed Medium"/>
                <a:cs typeface="Arial" panose="020B0604020202020204" pitchFamily="34" charset="0"/>
              </a:rPr>
              <a:t>Macos: </a:t>
            </a:r>
            <a:r>
              <a:rPr lang="es-ES" sz="4800" dirty="0">
                <a:latin typeface="IBM Plex Sans Condensed Medium"/>
                <a:cs typeface="Arial" panose="020B0604020202020204" pitchFamily="34" charset="0"/>
              </a:rPr>
              <a:t>Esta carpeta contiene los archivos específicos del proyecto de </a:t>
            </a:r>
            <a:r>
              <a:rPr lang="es-ES" sz="4800" dirty="0" err="1">
                <a:latin typeface="IBM Plex Sans Condensed Medium"/>
                <a:cs typeface="Arial" panose="020B0604020202020204" pitchFamily="34" charset="0"/>
              </a:rPr>
              <a:t>iOS</a:t>
            </a:r>
            <a:r>
              <a:rPr lang="es-ES" sz="4800" dirty="0">
                <a:latin typeface="IBM Plex Sans Condensed Medium"/>
                <a:cs typeface="Arial" panose="020B0604020202020204" pitchFamily="34" charset="0"/>
              </a:rPr>
              <a:t>, incluidos el archivo de configuración del proyecto de </a:t>
            </a:r>
            <a:r>
              <a:rPr lang="es-ES" sz="4800" dirty="0" err="1">
                <a:latin typeface="IBM Plex Sans Condensed Medium"/>
                <a:cs typeface="Arial" panose="020B0604020202020204" pitchFamily="34" charset="0"/>
              </a:rPr>
              <a:t>Xcode</a:t>
            </a:r>
            <a:r>
              <a:rPr lang="es-ES" sz="4800" dirty="0">
                <a:latin typeface="IBM Plex Sans Condensed Medium"/>
                <a:cs typeface="Arial" panose="020B0604020202020204" pitchFamily="34" charset="0"/>
              </a:rPr>
              <a:t>.</a:t>
            </a:r>
            <a:endParaRPr lang="es-ES" sz="4800" b="1" dirty="0">
              <a:latin typeface="IBM Plex Sans Condensed Medium"/>
              <a:cs typeface="Arial" panose="020B0604020202020204" pitchFamily="34" charset="0"/>
            </a:endParaRPr>
          </a:p>
          <a:p>
            <a:pPr algn="just">
              <a:lnSpc>
                <a:spcPct val="120000"/>
              </a:lnSpc>
            </a:pPr>
            <a:endParaRPr lang="es-ES" sz="4800" b="1" dirty="0">
              <a:latin typeface="IBM Plex Sans Condensed Medium"/>
              <a:cs typeface="Arial" panose="020B0604020202020204" pitchFamily="34" charset="0"/>
            </a:endParaRPr>
          </a:p>
          <a:p>
            <a:pPr algn="just">
              <a:lnSpc>
                <a:spcPct val="120000"/>
              </a:lnSpc>
            </a:pPr>
            <a:r>
              <a:rPr lang="es-ES" sz="4800" b="1" dirty="0">
                <a:latin typeface="IBM Plex Sans Condensed Medium"/>
                <a:cs typeface="Arial" panose="020B0604020202020204" pitchFamily="34" charset="0"/>
              </a:rPr>
              <a:t>Test: </a:t>
            </a:r>
            <a:r>
              <a:rPr lang="es-ES" sz="4800" dirty="0">
                <a:latin typeface="IBM Plex Sans Condensed Medium"/>
                <a:cs typeface="Arial" panose="020B0604020202020204" pitchFamily="34" charset="0"/>
              </a:rPr>
              <a:t>Contiene el archivo de pruebas en donde puedes escribir pruebas automatizadas para la aplicación</a:t>
            </a:r>
          </a:p>
          <a:p>
            <a:pPr algn="just">
              <a:lnSpc>
                <a:spcPct val="120000"/>
              </a:lnSpc>
            </a:pPr>
            <a:endParaRPr lang="es-ES" sz="4800" b="1" dirty="0">
              <a:latin typeface="IBM Plex Sans Condensed Medium"/>
              <a:cs typeface="Arial" panose="020B0604020202020204" pitchFamily="34" charset="0"/>
            </a:endParaRPr>
          </a:p>
          <a:p>
            <a:pPr algn="just">
              <a:lnSpc>
                <a:spcPct val="120000"/>
              </a:lnSpc>
            </a:pPr>
            <a:r>
              <a:rPr lang="es-ES" sz="4800" b="1" dirty="0">
                <a:latin typeface="IBM Plex Sans Condensed Medium"/>
                <a:cs typeface="Arial" panose="020B0604020202020204" pitchFamily="34" charset="0"/>
              </a:rPr>
              <a:t>Web: </a:t>
            </a:r>
            <a:r>
              <a:rPr lang="es-ES" sz="4800" dirty="0">
                <a:latin typeface="IBM Plex Sans Condensed Medium"/>
                <a:cs typeface="Arial" panose="020B0604020202020204" pitchFamily="34" charset="0"/>
              </a:rPr>
              <a:t>Esta carpeta contiene archivos que permiten la compilación de la aplicación como web.</a:t>
            </a:r>
          </a:p>
          <a:p>
            <a:pPr algn="just"/>
            <a:endParaRPr lang="es-MX" sz="900" dirty="0">
              <a:latin typeface="Arial" panose="020B0604020202020204" pitchFamily="34" charset="0"/>
              <a:cs typeface="Arial" panose="020B0604020202020204" pitchFamily="34" charset="0"/>
            </a:endParaRPr>
          </a:p>
        </p:txBody>
      </p:sp>
      <p:cxnSp>
        <p:nvCxnSpPr>
          <p:cNvPr id="12" name="Conector recto de flecha 11"/>
          <p:cNvCxnSpPr/>
          <p:nvPr/>
        </p:nvCxnSpPr>
        <p:spPr>
          <a:xfrm flipV="1">
            <a:off x="5673437" y="685800"/>
            <a:ext cx="874537" cy="36516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flipV="1">
            <a:off x="5780315" y="1974273"/>
            <a:ext cx="767659" cy="143719"/>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p:nvPr/>
        </p:nvCxnSpPr>
        <p:spPr>
          <a:xfrm flipV="1">
            <a:off x="5673437" y="3034145"/>
            <a:ext cx="874537" cy="47502"/>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a:off x="5673437" y="3464871"/>
            <a:ext cx="874537" cy="46289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Google Shape;221;p28"/>
          <p:cNvSpPr txBox="1">
            <a:spLocks noGrp="1"/>
          </p:cNvSpPr>
          <p:nvPr>
            <p:ph type="sldNum" idx="12"/>
          </p:nvPr>
        </p:nvSpPr>
        <p:spPr>
          <a:xfrm flipH="1">
            <a:off x="8023976" y="448340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23</a:t>
            </a:r>
            <a:endParaRPr dirty="0"/>
          </a:p>
        </p:txBody>
      </p:sp>
    </p:spTree>
    <p:extLst>
      <p:ext uri="{BB962C8B-B14F-4D97-AF65-F5344CB8AC3E}">
        <p14:creationId xmlns:p14="http://schemas.microsoft.com/office/powerpoint/2010/main" val="28981879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89748" y="536697"/>
            <a:ext cx="2307753" cy="4408309"/>
          </a:xfrm>
          <a:prstGeom prst="rect">
            <a:avLst/>
          </a:prstGeom>
        </p:spPr>
      </p:pic>
      <p:sp>
        <p:nvSpPr>
          <p:cNvPr id="5" name="Título 7"/>
          <p:cNvSpPr txBox="1">
            <a:spLocks/>
          </p:cNvSpPr>
          <p:nvPr/>
        </p:nvSpPr>
        <p:spPr>
          <a:xfrm>
            <a:off x="2853559" y="1324605"/>
            <a:ext cx="3484896" cy="272785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1200" b="1" dirty="0">
                <a:latin typeface="+mn-lt"/>
                <a:cs typeface="Arial" panose="020B0604020202020204" pitchFamily="34" charset="0"/>
              </a:rPr>
              <a:t>Windows:</a:t>
            </a:r>
            <a:r>
              <a:rPr lang="es-ES" sz="1200" dirty="0">
                <a:latin typeface="+mn-lt"/>
                <a:cs typeface="Arial" panose="020B0604020202020204" pitchFamily="34" charset="0"/>
              </a:rPr>
              <a:t> Esta carpeta contiene archivos relacionados con la compilación y distribución específicos de Windows. Encontraras los recursos necesarios para ejecutar la aplicación en Windows.</a:t>
            </a:r>
          </a:p>
          <a:p>
            <a:pPr algn="just"/>
            <a:endParaRPr lang="es-ES" sz="1200" dirty="0">
              <a:latin typeface="+mn-lt"/>
              <a:cs typeface="Arial" panose="020B0604020202020204" pitchFamily="34" charset="0"/>
            </a:endParaRPr>
          </a:p>
          <a:p>
            <a:pPr algn="just"/>
            <a:r>
              <a:rPr lang="es-ES" sz="1200" b="1" dirty="0">
                <a:latin typeface="+mn-lt"/>
                <a:cs typeface="Arial" panose="020B0604020202020204" pitchFamily="34" charset="0"/>
              </a:rPr>
              <a:t>.</a:t>
            </a:r>
            <a:r>
              <a:rPr lang="es-ES" sz="1200" b="1" dirty="0" err="1">
                <a:latin typeface="+mn-lt"/>
                <a:cs typeface="Arial" panose="020B0604020202020204" pitchFamily="34" charset="0"/>
              </a:rPr>
              <a:t>gitignore</a:t>
            </a:r>
            <a:r>
              <a:rPr lang="es-ES" sz="1200" b="1" dirty="0">
                <a:latin typeface="+mn-lt"/>
                <a:cs typeface="Arial" panose="020B0604020202020204" pitchFamily="34" charset="0"/>
              </a:rPr>
              <a:t>:</a:t>
            </a:r>
            <a:r>
              <a:rPr lang="es-ES" sz="1200" dirty="0">
                <a:latin typeface="+mn-lt"/>
                <a:cs typeface="Arial" panose="020B0604020202020204" pitchFamily="34" charset="0"/>
              </a:rPr>
              <a:t> Es un archivo que especifica que archivos y carpetas se deben excluir al utilizar </a:t>
            </a:r>
            <a:r>
              <a:rPr lang="es-ES" sz="1200" dirty="0" err="1">
                <a:latin typeface="+mn-lt"/>
                <a:cs typeface="Arial" panose="020B0604020202020204" pitchFamily="34" charset="0"/>
              </a:rPr>
              <a:t>Git</a:t>
            </a:r>
            <a:r>
              <a:rPr lang="es-ES" sz="1200" dirty="0">
                <a:latin typeface="+mn-lt"/>
                <a:cs typeface="Arial" panose="020B0604020202020204" pitchFamily="34" charset="0"/>
              </a:rPr>
              <a:t> para el control de versiones.</a:t>
            </a:r>
          </a:p>
          <a:p>
            <a:pPr algn="just"/>
            <a:endParaRPr lang="es-ES" sz="1200" b="1" dirty="0">
              <a:latin typeface="+mn-lt"/>
              <a:cs typeface="Arial" panose="020B0604020202020204" pitchFamily="34" charset="0"/>
            </a:endParaRPr>
          </a:p>
          <a:p>
            <a:pPr algn="just"/>
            <a:r>
              <a:rPr lang="es-ES" sz="1200" b="1" dirty="0" err="1">
                <a:latin typeface="+mn-lt"/>
                <a:cs typeface="Arial" panose="020B0604020202020204" pitchFamily="34" charset="0"/>
              </a:rPr>
              <a:t>Puspec.yaml</a:t>
            </a:r>
            <a:r>
              <a:rPr lang="es-ES" sz="1200" b="1" dirty="0">
                <a:latin typeface="+mn-lt"/>
                <a:cs typeface="Arial" panose="020B0604020202020204" pitchFamily="34" charset="0"/>
              </a:rPr>
              <a:t>: </a:t>
            </a:r>
            <a:r>
              <a:rPr lang="es-ES" sz="1200" dirty="0">
                <a:latin typeface="+mn-lt"/>
                <a:cs typeface="Arial" panose="020B0604020202020204" pitchFamily="34" charset="0"/>
              </a:rPr>
              <a:t>En este archivo se definen las dependencias del proyecto, los cuales son, paquetes de </a:t>
            </a:r>
            <a:r>
              <a:rPr lang="es-ES" sz="1200" dirty="0" err="1">
                <a:latin typeface="+mn-lt"/>
                <a:cs typeface="Arial" panose="020B0604020202020204" pitchFamily="34" charset="0"/>
              </a:rPr>
              <a:t>Flutter</a:t>
            </a:r>
            <a:r>
              <a:rPr lang="es-ES" sz="1200" dirty="0">
                <a:latin typeface="+mn-lt"/>
                <a:cs typeface="Arial" panose="020B0604020202020204" pitchFamily="34" charset="0"/>
              </a:rPr>
              <a:t>, fuentes, </a:t>
            </a:r>
            <a:r>
              <a:rPr lang="es-ES" sz="1200" dirty="0" err="1">
                <a:latin typeface="+mn-lt"/>
                <a:cs typeface="Arial" panose="020B0604020202020204" pitchFamily="34" charset="0"/>
              </a:rPr>
              <a:t>assets</a:t>
            </a:r>
            <a:r>
              <a:rPr lang="es-ES" sz="1200" dirty="0">
                <a:latin typeface="+mn-lt"/>
                <a:cs typeface="Arial" panose="020B0604020202020204" pitchFamily="34" charset="0"/>
              </a:rPr>
              <a:t> etc.</a:t>
            </a:r>
          </a:p>
          <a:p>
            <a:pPr algn="just"/>
            <a:endParaRPr lang="es-ES" sz="1200" dirty="0">
              <a:latin typeface="+mn-lt"/>
              <a:cs typeface="Arial" panose="020B0604020202020204" pitchFamily="34" charset="0"/>
            </a:endParaRPr>
          </a:p>
          <a:p>
            <a:pPr algn="just"/>
            <a:r>
              <a:rPr lang="es-ES" sz="1200" b="1" dirty="0">
                <a:latin typeface="+mn-lt"/>
                <a:cs typeface="Arial" panose="020B0604020202020204" pitchFamily="34" charset="0"/>
              </a:rPr>
              <a:t>README.md: </a:t>
            </a:r>
            <a:r>
              <a:rPr lang="es-ES" sz="1200" dirty="0">
                <a:latin typeface="+mn-lt"/>
                <a:cs typeface="Arial" panose="020B0604020202020204" pitchFamily="34" charset="0"/>
              </a:rPr>
              <a:t>Es útil para documentar el proyecto, con la información necesaria de la configuración y uso del proyecto.</a:t>
            </a:r>
            <a:endParaRPr lang="es-MX" sz="1200" dirty="0">
              <a:latin typeface="+mn-lt"/>
              <a:cs typeface="Arial" panose="020B0604020202020204" pitchFamily="34" charset="0"/>
            </a:endParaRPr>
          </a:p>
        </p:txBody>
      </p:sp>
      <p:cxnSp>
        <p:nvCxnSpPr>
          <p:cNvPr id="6" name="Conector recto de flecha 5"/>
          <p:cNvCxnSpPr/>
          <p:nvPr/>
        </p:nvCxnSpPr>
        <p:spPr>
          <a:xfrm flipV="1">
            <a:off x="1443625" y="1496292"/>
            <a:ext cx="1409934" cy="119223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p:cNvCxnSpPr/>
          <p:nvPr/>
        </p:nvCxnSpPr>
        <p:spPr>
          <a:xfrm flipV="1">
            <a:off x="1443625" y="2449286"/>
            <a:ext cx="1409934" cy="128253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flipV="1">
            <a:off x="1576449" y="2948049"/>
            <a:ext cx="1323910" cy="1585356"/>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flipV="1">
            <a:off x="1576449" y="3731822"/>
            <a:ext cx="1277110" cy="95299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Google Shape;221;p28"/>
          <p:cNvSpPr txBox="1">
            <a:spLocks noGrp="1"/>
          </p:cNvSpPr>
          <p:nvPr>
            <p:ph type="sldNum" idx="12"/>
          </p:nvPr>
        </p:nvSpPr>
        <p:spPr>
          <a:xfrm flipH="1">
            <a:off x="8023976" y="448340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24</a:t>
            </a:r>
            <a:endParaRPr dirty="0"/>
          </a:p>
        </p:txBody>
      </p:sp>
    </p:spTree>
    <p:extLst>
      <p:ext uri="{BB962C8B-B14F-4D97-AF65-F5344CB8AC3E}">
        <p14:creationId xmlns:p14="http://schemas.microsoft.com/office/powerpoint/2010/main" val="34172077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2"/>
          <p:cNvSpPr txBox="1">
            <a:spLocks noGrp="1"/>
          </p:cNvSpPr>
          <p:nvPr>
            <p:ph type="title"/>
          </p:nvPr>
        </p:nvSpPr>
        <p:spPr>
          <a:xfrm flipH="1">
            <a:off x="833486" y="1830191"/>
            <a:ext cx="3648300" cy="222226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smtClean="0"/>
              <a:t>Justificación de la Arquitectura</a:t>
            </a:r>
            <a:endParaRPr dirty="0"/>
          </a:p>
        </p:txBody>
      </p:sp>
      <p:sp>
        <p:nvSpPr>
          <p:cNvPr id="272" name="Google Shape;272;p32"/>
          <p:cNvSpPr txBox="1">
            <a:spLocks noGrp="1"/>
          </p:cNvSpPr>
          <p:nvPr>
            <p:ph type="sldNum" idx="12"/>
          </p:nvPr>
        </p:nvSpPr>
        <p:spPr>
          <a:xfrm flipH="1">
            <a:off x="8028432" y="448056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pic>
        <p:nvPicPr>
          <p:cNvPr id="3" name="Marcador de posición de imagen 2"/>
          <p:cNvPicPr>
            <a:picLocks noGrp="1" noChangeAspect="1"/>
          </p:cNvPicPr>
          <p:nvPr>
            <p:ph type="pic" idx="3"/>
          </p:nvPr>
        </p:nvPicPr>
        <p:blipFill>
          <a:blip r:embed="rId3">
            <a:extLst>
              <a:ext uri="{28A0092B-C50C-407E-A947-70E740481C1C}">
                <a14:useLocalDpi xmlns:a14="http://schemas.microsoft.com/office/drawing/2010/main" val="0"/>
              </a:ext>
            </a:extLst>
          </a:blip>
          <a:srcRect t="13445" b="13445"/>
          <a:stretch>
            <a:fillRect/>
          </a:stretch>
        </p:blipFill>
        <p:spPr/>
      </p:pic>
    </p:spTree>
    <p:extLst>
      <p:ext uri="{BB962C8B-B14F-4D97-AF65-F5344CB8AC3E}">
        <p14:creationId xmlns:p14="http://schemas.microsoft.com/office/powerpoint/2010/main" val="1942994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idx="4294967295"/>
          </p:nvPr>
        </p:nvSpPr>
        <p:spPr>
          <a:xfrm>
            <a:off x="8736013" y="4479925"/>
            <a:ext cx="407987" cy="393700"/>
          </a:xfrm>
        </p:spPr>
        <p:txBody>
          <a:bodyPr/>
          <a:lstStyle/>
          <a:p>
            <a:pPr marL="0" lvl="0" indent="0" algn="r" rtl="0">
              <a:spcBef>
                <a:spcPts val="0"/>
              </a:spcBef>
              <a:spcAft>
                <a:spcPts val="0"/>
              </a:spcAft>
              <a:buNone/>
            </a:pPr>
            <a:fld id="{00000000-1234-1234-1234-123412341234}" type="slidenum">
              <a:rPr lang="es-MX" smtClean="0"/>
              <a:t>26</a:t>
            </a:fld>
            <a:endParaRPr lang="es-MX"/>
          </a:p>
        </p:txBody>
      </p:sp>
      <p:sp>
        <p:nvSpPr>
          <p:cNvPr id="6" name="Marcador de contenido 2"/>
          <p:cNvSpPr txBox="1">
            <a:spLocks/>
          </p:cNvSpPr>
          <p:nvPr/>
        </p:nvSpPr>
        <p:spPr>
          <a:xfrm>
            <a:off x="602673" y="595089"/>
            <a:ext cx="8133340" cy="360283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ES" sz="1200" dirty="0" smtClean="0">
                <a:latin typeface="IBM Plex Sans Condensed Medium"/>
                <a:cs typeface="Arial" panose="020B0604020202020204" pitchFamily="34" charset="0"/>
              </a:rPr>
              <a:t>La justificación de la arquitectura implementada en el desarrollo de la aplicación se basa en la estructura estándar proporcionada por </a:t>
            </a:r>
            <a:r>
              <a:rPr lang="es-ES" sz="1200" dirty="0" err="1" smtClean="0">
                <a:latin typeface="IBM Plex Sans Condensed Medium"/>
                <a:cs typeface="Arial" panose="020B0604020202020204" pitchFamily="34" charset="0"/>
              </a:rPr>
              <a:t>Flutter</a:t>
            </a:r>
            <a:r>
              <a:rPr lang="es-ES" sz="1200" dirty="0" smtClean="0">
                <a:latin typeface="IBM Plex Sans Condensed Medium"/>
                <a:cs typeface="Arial" panose="020B0604020202020204" pitchFamily="34" charset="0"/>
              </a:rPr>
              <a:t>, con la excepción de la carpeta </a:t>
            </a:r>
            <a:r>
              <a:rPr lang="es-ES" sz="1200" dirty="0" err="1" smtClean="0">
                <a:latin typeface="IBM Plex Sans Condensed Medium"/>
                <a:cs typeface="Arial" panose="020B0604020202020204" pitchFamily="34" charset="0"/>
              </a:rPr>
              <a:t>lib</a:t>
            </a:r>
            <a:r>
              <a:rPr lang="es-ES" sz="1200" dirty="0" smtClean="0">
                <a:latin typeface="IBM Plex Sans Condensed Medium"/>
                <a:cs typeface="Arial" panose="020B0604020202020204" pitchFamily="34" charset="0"/>
              </a:rPr>
              <a:t>, que alberga el código principal de la aplicación y donde se organizaron los componentes esenciales para su funcionamiento.</a:t>
            </a:r>
          </a:p>
          <a:p>
            <a:pPr algn="just"/>
            <a:endParaRPr lang="es-ES" sz="1200" dirty="0" smtClean="0">
              <a:latin typeface="IBM Plex Sans Condensed Medium"/>
              <a:cs typeface="Arial" panose="020B0604020202020204" pitchFamily="34" charset="0"/>
            </a:endParaRPr>
          </a:p>
          <a:p>
            <a:pPr algn="just"/>
            <a:r>
              <a:rPr lang="es-ES" sz="1200" dirty="0" smtClean="0">
                <a:latin typeface="IBM Plex Sans Condensed Medium"/>
                <a:cs typeface="Arial" panose="020B0604020202020204" pitchFamily="34" charset="0"/>
              </a:rPr>
              <a:t>La elección de esta arquitectura se fundamenta en nuestra comodidad al tener los componentes organizados de acuerdo a su funcionalidad en la carpeta principal. Esto significa que, por ejemplo, al trabajar en la vista home, podemos acceder fácilmente a todos los elementos que la componen sin necesidad de buscar en otras ubicaciones. Centralizar los componentes en un solo lugar favorece el orden y facilita el desarrollo.</a:t>
            </a:r>
          </a:p>
          <a:p>
            <a:pPr algn="just"/>
            <a:endParaRPr lang="es-ES" sz="1200" dirty="0" smtClean="0">
              <a:latin typeface="IBM Plex Sans Condensed Medium"/>
              <a:cs typeface="Arial" panose="020B0604020202020204" pitchFamily="34" charset="0"/>
            </a:endParaRPr>
          </a:p>
          <a:p>
            <a:pPr algn="just"/>
            <a:r>
              <a:rPr lang="es-ES" sz="1200" dirty="0" smtClean="0">
                <a:latin typeface="IBM Plex Sans Condensed Medium"/>
                <a:cs typeface="Arial" panose="020B0604020202020204" pitchFamily="34" charset="0"/>
              </a:rPr>
              <a:t>Cada componente se nombra de acuerdo a su función específica, lo que contribuye a una estructura más transparente y organizada. Esta separación entre la lógica y los componentes de la interfaz de usuario brinda numerosas ventajas, sobre todo cuando se trata de la incorporación de nuevas funcionalidades al proyecto, ya que se puede mantener un alto nivel de orden y claridad en todo momento.</a:t>
            </a:r>
          </a:p>
          <a:p>
            <a:pPr algn="just"/>
            <a:endParaRPr lang="es-ES" sz="1200" dirty="0" smtClean="0">
              <a:latin typeface="IBM Plex Sans Condensed Medium"/>
              <a:cs typeface="Arial" panose="020B0604020202020204" pitchFamily="34" charset="0"/>
            </a:endParaRPr>
          </a:p>
          <a:p>
            <a:pPr algn="just"/>
            <a:r>
              <a:rPr lang="es-ES" sz="1200" dirty="0" smtClean="0">
                <a:latin typeface="IBM Plex Sans Condensed Medium"/>
                <a:cs typeface="Arial" panose="020B0604020202020204" pitchFamily="34" charset="0"/>
              </a:rPr>
              <a:t>Además, la carpeta útil se ha incorporado como una implementación valiosa, ya que fomenta la reutilización de código. Esto agiliza considerablemente el proceso de desarrollo del proyecto al reducir la duplicación de esfuerzos y promover la consistencia en todo el código. En última instancia, esto contribuye a mantener un código más limpio y legible, lo que es fundamental para el mantenimiento a largo plazo y la colaboración eficaz en el proyecto</a:t>
            </a:r>
            <a:r>
              <a:rPr lang="es-ES" sz="1800" dirty="0" smtClean="0">
                <a:latin typeface="IBM Plex Sans Condensed Medium"/>
                <a:cs typeface="Arial" panose="020B0604020202020204" pitchFamily="34" charset="0"/>
              </a:rPr>
              <a:t>.</a:t>
            </a:r>
            <a:endParaRPr lang="es-MX" sz="1800" dirty="0">
              <a:latin typeface="IBM Plex Sans Condensed Medium"/>
              <a:cs typeface="Arial" panose="020B0604020202020204" pitchFamily="34" charset="0"/>
            </a:endParaRPr>
          </a:p>
        </p:txBody>
      </p:sp>
    </p:spTree>
    <p:extLst>
      <p:ext uri="{BB962C8B-B14F-4D97-AF65-F5344CB8AC3E}">
        <p14:creationId xmlns:p14="http://schemas.microsoft.com/office/powerpoint/2010/main" val="29027441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1"/>
          <p:cNvSpPr txBox="1">
            <a:spLocks noGrp="1"/>
          </p:cNvSpPr>
          <p:nvPr>
            <p:ph type="title"/>
          </p:nvPr>
        </p:nvSpPr>
        <p:spPr>
          <a:xfrm flipH="1">
            <a:off x="4143132" y="1894825"/>
            <a:ext cx="429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smtClean="0"/>
              <a:t>Patrón de Diseño</a:t>
            </a:r>
            <a:endParaRPr dirty="0"/>
          </a:p>
        </p:txBody>
      </p:sp>
      <p:sp>
        <p:nvSpPr>
          <p:cNvPr id="264" name="Google Shape;264;p31"/>
          <p:cNvSpPr txBox="1">
            <a:spLocks noGrp="1"/>
          </p:cNvSpPr>
          <p:nvPr>
            <p:ph type="sldNum" idx="12"/>
          </p:nvPr>
        </p:nvSpPr>
        <p:spPr>
          <a:xfrm flipH="1">
            <a:off x="8028432" y="448056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pic>
        <p:nvPicPr>
          <p:cNvPr id="4" name="Marcador de posición de imagen 3"/>
          <p:cNvPicPr>
            <a:picLocks noGrp="1" noChangeAspect="1"/>
          </p:cNvPicPr>
          <p:nvPr>
            <p:ph type="pic" idx="2"/>
          </p:nvPr>
        </p:nvPicPr>
        <p:blipFill>
          <a:blip r:embed="rId3">
            <a:extLst>
              <a:ext uri="{28A0092B-C50C-407E-A947-70E740481C1C}">
                <a14:useLocalDpi xmlns:a14="http://schemas.microsoft.com/office/drawing/2010/main" val="0"/>
              </a:ext>
            </a:extLst>
          </a:blip>
          <a:srcRect l="27879" r="27879"/>
          <a:stretch>
            <a:fillRect/>
          </a:stretch>
        </p:blip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idx="4294967295"/>
          </p:nvPr>
        </p:nvSpPr>
        <p:spPr>
          <a:xfrm>
            <a:off x="8736013" y="4479925"/>
            <a:ext cx="407987" cy="393700"/>
          </a:xfrm>
        </p:spPr>
        <p:txBody>
          <a:bodyPr/>
          <a:lstStyle/>
          <a:p>
            <a:pPr marL="0" lvl="0" indent="0" algn="r" rtl="0">
              <a:spcBef>
                <a:spcPts val="0"/>
              </a:spcBef>
              <a:spcAft>
                <a:spcPts val="0"/>
              </a:spcAft>
              <a:buNone/>
            </a:pPr>
            <a:fld id="{00000000-1234-1234-1234-123412341234}" type="slidenum">
              <a:rPr lang="es-MX" smtClean="0"/>
              <a:t>28</a:t>
            </a:fld>
            <a:endParaRPr lang="es-MX"/>
          </a:p>
        </p:txBody>
      </p:sp>
      <p:sp>
        <p:nvSpPr>
          <p:cNvPr id="6" name="Título 1"/>
          <p:cNvSpPr txBox="1">
            <a:spLocks/>
          </p:cNvSpPr>
          <p:nvPr/>
        </p:nvSpPr>
        <p:spPr>
          <a:xfrm>
            <a:off x="1320984" y="705696"/>
            <a:ext cx="6722347" cy="15978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s-ES" sz="1400" dirty="0" smtClean="0">
                <a:latin typeface="IBM Plex Sans Condensed Medium"/>
                <a:cs typeface="Arial" panose="020B0604020202020204" pitchFamily="34" charset="0"/>
              </a:rPr>
              <a:t>Es un patrón de arquitectura ampliamente utilizada en el desarrollo de aplicaciones móviles y se utiliza para separar la lógica empresarial de la interfaz de usuario.</a:t>
            </a:r>
          </a:p>
          <a:p>
            <a:pPr algn="just">
              <a:lnSpc>
                <a:spcPct val="150000"/>
              </a:lnSpc>
            </a:pPr>
            <a:r>
              <a:rPr lang="es-ES" sz="1400" dirty="0" smtClean="0">
                <a:latin typeface="IBM Plex Sans Condensed Medium"/>
                <a:cs typeface="Arial" panose="020B0604020202020204" pitchFamily="34" charset="0"/>
              </a:rPr>
              <a:t>El patrón </a:t>
            </a:r>
            <a:r>
              <a:rPr lang="es-ES" sz="1400" dirty="0" err="1" smtClean="0">
                <a:latin typeface="IBM Plex Sans Condensed Medium"/>
                <a:cs typeface="Arial" panose="020B0604020202020204" pitchFamily="34" charset="0"/>
              </a:rPr>
              <a:t>BLoC</a:t>
            </a:r>
            <a:r>
              <a:rPr lang="es-ES" sz="1400" dirty="0" smtClean="0">
                <a:latin typeface="IBM Plex Sans Condensed Medium"/>
                <a:cs typeface="Arial" panose="020B0604020202020204" pitchFamily="34" charset="0"/>
              </a:rPr>
              <a:t> se centra en la gestión de estado y la reactividad.</a:t>
            </a:r>
            <a:endParaRPr lang="es-MX" sz="1400" dirty="0">
              <a:latin typeface="IBM Plex Sans Condensed Medium"/>
              <a:cs typeface="Arial" panose="020B0604020202020204" pitchFamily="34" charset="0"/>
            </a:endParaRPr>
          </a:p>
        </p:txBody>
      </p:sp>
      <p:sp>
        <p:nvSpPr>
          <p:cNvPr id="7" name="Google Shape;348;p35"/>
          <p:cNvSpPr txBox="1">
            <a:spLocks/>
          </p:cNvSpPr>
          <p:nvPr/>
        </p:nvSpPr>
        <p:spPr>
          <a:xfrm>
            <a:off x="2747523" y="312096"/>
            <a:ext cx="3869267" cy="393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1600" b="1" dirty="0" err="1" smtClean="0">
                <a:latin typeface="IBM Plex Sans Condensed Medium"/>
              </a:rPr>
              <a:t>BLoC</a:t>
            </a:r>
            <a:r>
              <a:rPr lang="es-ES" sz="1600" dirty="0" smtClean="0">
                <a:latin typeface="IBM Plex Sans Condensed Medium"/>
              </a:rPr>
              <a:t> (</a:t>
            </a:r>
            <a:r>
              <a:rPr lang="es-MX" sz="1600" b="1" dirty="0">
                <a:latin typeface="IBM Plex Sans Condensed Medium"/>
              </a:rPr>
              <a:t>Business </a:t>
            </a:r>
            <a:r>
              <a:rPr lang="es-MX" sz="1600" b="1" dirty="0" err="1">
                <a:latin typeface="IBM Plex Sans Condensed Medium"/>
              </a:rPr>
              <a:t>Logic</a:t>
            </a:r>
            <a:r>
              <a:rPr lang="es-MX" sz="1600" b="1" dirty="0">
                <a:latin typeface="IBM Plex Sans Condensed Medium"/>
              </a:rPr>
              <a:t> </a:t>
            </a:r>
            <a:r>
              <a:rPr lang="es-MX" sz="1600" b="1" dirty="0" err="1">
                <a:latin typeface="IBM Plex Sans Condensed Medium"/>
              </a:rPr>
              <a:t>Component</a:t>
            </a:r>
            <a:r>
              <a:rPr lang="es-ES" sz="1600" dirty="0" smtClean="0">
                <a:latin typeface="IBM Plex Sans Condensed Medium"/>
              </a:rPr>
              <a:t>)</a:t>
            </a:r>
            <a:endParaRPr lang="es-MX" sz="1600" dirty="0">
              <a:latin typeface="IBM Plex Sans Condensed Medium"/>
            </a:endParaRPr>
          </a:p>
        </p:txBody>
      </p:sp>
    </p:spTree>
    <p:extLst>
      <p:ext uri="{BB962C8B-B14F-4D97-AF65-F5344CB8AC3E}">
        <p14:creationId xmlns:p14="http://schemas.microsoft.com/office/powerpoint/2010/main" val="40239922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contenido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176" y="644474"/>
            <a:ext cx="1364593" cy="3884944"/>
          </a:xfrm>
          <a:prstGeom prst="rect">
            <a:avLst/>
          </a:prstGeom>
        </p:spPr>
      </p:pic>
      <p:pic>
        <p:nvPicPr>
          <p:cNvPr id="4" name="Imagen 3"/>
          <p:cNvPicPr>
            <a:picLocks noChangeAspect="1"/>
          </p:cNvPicPr>
          <p:nvPr/>
        </p:nvPicPr>
        <p:blipFill>
          <a:blip r:embed="rId3"/>
          <a:stretch>
            <a:fillRect/>
          </a:stretch>
        </p:blipFill>
        <p:spPr>
          <a:xfrm>
            <a:off x="4016837" y="612298"/>
            <a:ext cx="2845173" cy="1051083"/>
          </a:xfrm>
          <a:prstGeom prst="rect">
            <a:avLst/>
          </a:prstGeom>
        </p:spPr>
      </p:pic>
      <p:pic>
        <p:nvPicPr>
          <p:cNvPr id="5" name="Imagen 4"/>
          <p:cNvPicPr>
            <a:picLocks noChangeAspect="1"/>
          </p:cNvPicPr>
          <p:nvPr/>
        </p:nvPicPr>
        <p:blipFill>
          <a:blip r:embed="rId4"/>
          <a:stretch>
            <a:fillRect/>
          </a:stretch>
        </p:blipFill>
        <p:spPr>
          <a:xfrm>
            <a:off x="4016837" y="1899642"/>
            <a:ext cx="3515901" cy="927007"/>
          </a:xfrm>
          <a:prstGeom prst="rect">
            <a:avLst/>
          </a:prstGeom>
        </p:spPr>
      </p:pic>
      <p:pic>
        <p:nvPicPr>
          <p:cNvPr id="6" name="Imagen 5"/>
          <p:cNvPicPr>
            <a:picLocks noChangeAspect="1"/>
          </p:cNvPicPr>
          <p:nvPr/>
        </p:nvPicPr>
        <p:blipFill>
          <a:blip r:embed="rId5"/>
          <a:stretch>
            <a:fillRect/>
          </a:stretch>
        </p:blipFill>
        <p:spPr>
          <a:xfrm>
            <a:off x="4016837" y="2993457"/>
            <a:ext cx="2166909" cy="1498682"/>
          </a:xfrm>
          <a:prstGeom prst="rect">
            <a:avLst/>
          </a:prstGeom>
        </p:spPr>
      </p:pic>
      <p:pic>
        <p:nvPicPr>
          <p:cNvPr id="7" name="Imagen 6"/>
          <p:cNvPicPr>
            <a:picLocks noChangeAspect="1"/>
          </p:cNvPicPr>
          <p:nvPr/>
        </p:nvPicPr>
        <p:blipFill>
          <a:blip r:embed="rId6"/>
          <a:stretch>
            <a:fillRect/>
          </a:stretch>
        </p:blipFill>
        <p:spPr>
          <a:xfrm>
            <a:off x="6389474" y="3144431"/>
            <a:ext cx="2500661" cy="971686"/>
          </a:xfrm>
          <a:prstGeom prst="rect">
            <a:avLst/>
          </a:prstGeom>
        </p:spPr>
      </p:pic>
      <p:sp>
        <p:nvSpPr>
          <p:cNvPr id="8" name="Título 1"/>
          <p:cNvSpPr>
            <a:spLocks noGrp="1"/>
          </p:cNvSpPr>
          <p:nvPr>
            <p:ph type="title"/>
          </p:nvPr>
        </p:nvSpPr>
        <p:spPr>
          <a:xfrm>
            <a:off x="301640" y="234209"/>
            <a:ext cx="1665663" cy="370630"/>
          </a:xfrm>
        </p:spPr>
        <p:txBody>
          <a:bodyPr>
            <a:normAutofit fontScale="90000"/>
          </a:bodyPr>
          <a:lstStyle/>
          <a:p>
            <a:r>
              <a:rPr lang="es-ES" sz="1800" dirty="0">
                <a:cs typeface="Arial" panose="020B0604020202020204" pitchFamily="34" charset="0"/>
              </a:rPr>
              <a:t>Diagrama</a:t>
            </a:r>
            <a:endParaRPr lang="es-MX" sz="1800" dirty="0">
              <a:cs typeface="Arial" panose="020B0604020202020204" pitchFamily="34" charset="0"/>
            </a:endParaRPr>
          </a:p>
        </p:txBody>
      </p:sp>
      <p:sp>
        <p:nvSpPr>
          <p:cNvPr id="9" name="Título 1"/>
          <p:cNvSpPr txBox="1">
            <a:spLocks/>
          </p:cNvSpPr>
          <p:nvPr/>
        </p:nvSpPr>
        <p:spPr>
          <a:xfrm>
            <a:off x="4227697" y="190722"/>
            <a:ext cx="2562570" cy="37063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600" dirty="0">
                <a:latin typeface="IBM Plex Sans Condensed Medium"/>
                <a:cs typeface="Arial" panose="020B0604020202020204" pitchFamily="34" charset="0"/>
              </a:rPr>
              <a:t>Fragmentó de código </a:t>
            </a:r>
            <a:endParaRPr lang="es-MX" sz="1600" dirty="0">
              <a:latin typeface="IBM Plex Sans Condensed Medium"/>
              <a:cs typeface="Arial" panose="020B0604020202020204" pitchFamily="34" charset="0"/>
            </a:endParaRPr>
          </a:p>
        </p:txBody>
      </p:sp>
      <p:sp>
        <p:nvSpPr>
          <p:cNvPr id="10" name="CuadroTexto 9"/>
          <p:cNvSpPr txBox="1"/>
          <p:nvPr/>
        </p:nvSpPr>
        <p:spPr>
          <a:xfrm>
            <a:off x="1951229" y="893016"/>
            <a:ext cx="2111475" cy="646331"/>
          </a:xfrm>
          <a:prstGeom prst="rect">
            <a:avLst/>
          </a:prstGeom>
          <a:noFill/>
        </p:spPr>
        <p:txBody>
          <a:bodyPr wrap="none" rtlCol="0">
            <a:spAutoFit/>
          </a:bodyPr>
          <a:lstStyle/>
          <a:p>
            <a:r>
              <a:rPr lang="es-ES" sz="1200" dirty="0">
                <a:latin typeface="IBM Plex Sans Condensed Medium"/>
              </a:rPr>
              <a:t>Mostramos los datos en </a:t>
            </a:r>
          </a:p>
          <a:p>
            <a:r>
              <a:rPr lang="es-ES" sz="1200" dirty="0">
                <a:latin typeface="IBM Plex Sans Condensed Medium"/>
              </a:rPr>
              <a:t>nuestra interfaz de usuario</a:t>
            </a:r>
          </a:p>
          <a:p>
            <a:r>
              <a:rPr lang="es-ES" sz="1200" dirty="0">
                <a:latin typeface="IBM Plex Sans Condensed Medium"/>
              </a:rPr>
              <a:t>que previamente ya se tiene</a:t>
            </a:r>
            <a:endParaRPr lang="es-MX" sz="1200" dirty="0">
              <a:latin typeface="IBM Plex Sans Condensed Medium"/>
            </a:endParaRPr>
          </a:p>
        </p:txBody>
      </p:sp>
      <p:sp>
        <p:nvSpPr>
          <p:cNvPr id="11" name="CuadroTexto 10"/>
          <p:cNvSpPr txBox="1"/>
          <p:nvPr/>
        </p:nvSpPr>
        <p:spPr>
          <a:xfrm>
            <a:off x="1882698" y="2058221"/>
            <a:ext cx="2101175" cy="900246"/>
          </a:xfrm>
          <a:prstGeom prst="rect">
            <a:avLst/>
          </a:prstGeom>
          <a:noFill/>
        </p:spPr>
        <p:txBody>
          <a:bodyPr wrap="square" rtlCol="0">
            <a:spAutoFit/>
          </a:bodyPr>
          <a:lstStyle/>
          <a:p>
            <a:r>
              <a:rPr lang="es-ES" sz="1050" dirty="0">
                <a:latin typeface="IBM Plex Sans Condensed Medium"/>
              </a:rPr>
              <a:t>Se ejecuta la petición al </a:t>
            </a:r>
            <a:r>
              <a:rPr lang="es-ES" sz="1050" dirty="0" err="1">
                <a:latin typeface="IBM Plex Sans Condensed Medium"/>
              </a:rPr>
              <a:t>edpoint</a:t>
            </a:r>
            <a:endParaRPr lang="es-ES" sz="1050" dirty="0">
              <a:latin typeface="IBM Plex Sans Condensed Medium"/>
            </a:endParaRPr>
          </a:p>
          <a:p>
            <a:r>
              <a:rPr lang="es-ES" sz="1050" dirty="0">
                <a:latin typeface="IBM Plex Sans Condensed Medium"/>
              </a:rPr>
              <a:t>cada que sea requerida por el </a:t>
            </a:r>
          </a:p>
          <a:p>
            <a:r>
              <a:rPr lang="es-ES" sz="1050" dirty="0">
                <a:latin typeface="IBM Plex Sans Condensed Medium"/>
              </a:rPr>
              <a:t>usuario haciendo uso del id que</a:t>
            </a:r>
          </a:p>
          <a:p>
            <a:r>
              <a:rPr lang="es-ES" sz="1050" dirty="0">
                <a:latin typeface="IBM Plex Sans Condensed Medium"/>
              </a:rPr>
              <a:t>se obtiene de la interfaz de usuario</a:t>
            </a:r>
            <a:endParaRPr lang="es-MX" sz="1050" dirty="0">
              <a:latin typeface="IBM Plex Sans Condensed Medium"/>
            </a:endParaRPr>
          </a:p>
        </p:txBody>
      </p:sp>
      <p:sp>
        <p:nvSpPr>
          <p:cNvPr id="12" name="CuadroTexto 11"/>
          <p:cNvSpPr txBox="1"/>
          <p:nvPr/>
        </p:nvSpPr>
        <p:spPr>
          <a:xfrm>
            <a:off x="1603727" y="3144431"/>
            <a:ext cx="2108490" cy="1223412"/>
          </a:xfrm>
          <a:prstGeom prst="rect">
            <a:avLst/>
          </a:prstGeom>
          <a:noFill/>
        </p:spPr>
        <p:txBody>
          <a:bodyPr wrap="square" rtlCol="0">
            <a:spAutoFit/>
          </a:bodyPr>
          <a:lstStyle/>
          <a:p>
            <a:r>
              <a:rPr lang="es-ES" sz="1050" dirty="0">
                <a:latin typeface="IBM Plex Sans Condensed Medium"/>
              </a:rPr>
              <a:t>Se genera la consulta a la base de datos</a:t>
            </a:r>
          </a:p>
          <a:p>
            <a:r>
              <a:rPr lang="es-ES" sz="1050" dirty="0">
                <a:latin typeface="IBM Plex Sans Condensed Medium"/>
              </a:rPr>
              <a:t>para obtener los datos de manera</a:t>
            </a:r>
          </a:p>
          <a:p>
            <a:r>
              <a:rPr lang="es-ES" sz="1050" dirty="0">
                <a:latin typeface="IBM Plex Sans Condensed Medium"/>
              </a:rPr>
              <a:t>estructurada para brindar una respuesta</a:t>
            </a:r>
          </a:p>
          <a:p>
            <a:r>
              <a:rPr lang="es-ES" sz="1050" dirty="0">
                <a:latin typeface="IBM Plex Sans Condensed Medium"/>
              </a:rPr>
              <a:t>a las peticiones del </a:t>
            </a:r>
            <a:r>
              <a:rPr lang="es-ES" sz="1050" dirty="0" err="1">
                <a:latin typeface="IBM Plex Sans Condensed Medium"/>
              </a:rPr>
              <a:t>BLoC</a:t>
            </a:r>
            <a:endParaRPr lang="es-MX" sz="1050" dirty="0">
              <a:latin typeface="IBM Plex Sans Condensed Medium"/>
            </a:endParaRPr>
          </a:p>
        </p:txBody>
      </p:sp>
      <p:cxnSp>
        <p:nvCxnSpPr>
          <p:cNvPr id="14" name="Conector recto de flecha 13"/>
          <p:cNvCxnSpPr>
            <a:endCxn id="10" idx="1"/>
          </p:cNvCxnSpPr>
          <p:nvPr/>
        </p:nvCxnSpPr>
        <p:spPr>
          <a:xfrm>
            <a:off x="1409666" y="1173353"/>
            <a:ext cx="541563" cy="42829"/>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a:endCxn id="4" idx="1"/>
          </p:cNvCxnSpPr>
          <p:nvPr/>
        </p:nvCxnSpPr>
        <p:spPr>
          <a:xfrm>
            <a:off x="3509159" y="1137839"/>
            <a:ext cx="507678" cy="0"/>
          </a:xfrm>
          <a:prstGeom prst="straightConnector1">
            <a:avLst/>
          </a:prstGeom>
          <a:ln w="19050">
            <a:solidFill>
              <a:srgbClr val="00B050"/>
            </a:solidFill>
            <a:tailEnd type="triangle"/>
          </a:ln>
        </p:spPr>
        <p:style>
          <a:lnRef idx="1">
            <a:schemeClr val="accent2"/>
          </a:lnRef>
          <a:fillRef idx="0">
            <a:schemeClr val="accent2"/>
          </a:fillRef>
          <a:effectRef idx="0">
            <a:schemeClr val="accent2"/>
          </a:effectRef>
          <a:fontRef idx="minor">
            <a:schemeClr val="tx1"/>
          </a:fontRef>
        </p:style>
      </p:cxnSp>
      <p:cxnSp>
        <p:nvCxnSpPr>
          <p:cNvPr id="17" name="Conector recto de flecha 16"/>
          <p:cNvCxnSpPr>
            <a:endCxn id="11" idx="1"/>
          </p:cNvCxnSpPr>
          <p:nvPr/>
        </p:nvCxnSpPr>
        <p:spPr>
          <a:xfrm>
            <a:off x="1611041" y="2416012"/>
            <a:ext cx="271657" cy="9233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p:nvPr/>
        </p:nvCxnSpPr>
        <p:spPr>
          <a:xfrm>
            <a:off x="3712217" y="2363145"/>
            <a:ext cx="271656" cy="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p:cNvCxnSpPr/>
          <p:nvPr/>
        </p:nvCxnSpPr>
        <p:spPr>
          <a:xfrm>
            <a:off x="1339385" y="3385008"/>
            <a:ext cx="271656" cy="1"/>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p:nvPr/>
        </p:nvCxnSpPr>
        <p:spPr>
          <a:xfrm>
            <a:off x="3762998" y="3385007"/>
            <a:ext cx="271656" cy="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Google Shape;221;p28"/>
          <p:cNvSpPr txBox="1">
            <a:spLocks noGrp="1"/>
          </p:cNvSpPr>
          <p:nvPr>
            <p:ph type="sldNum" idx="12"/>
          </p:nvPr>
        </p:nvSpPr>
        <p:spPr>
          <a:xfrm flipH="1">
            <a:off x="8023976" y="448340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29</a:t>
            </a:r>
            <a:endParaRPr dirty="0"/>
          </a:p>
        </p:txBody>
      </p:sp>
    </p:spTree>
    <p:extLst>
      <p:ext uri="{BB962C8B-B14F-4D97-AF65-F5344CB8AC3E}">
        <p14:creationId xmlns:p14="http://schemas.microsoft.com/office/powerpoint/2010/main" val="2670743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5"/>
          <p:cNvSpPr txBox="1">
            <a:spLocks noGrp="1"/>
          </p:cNvSpPr>
          <p:nvPr>
            <p:ph type="subTitle" idx="6"/>
          </p:nvPr>
        </p:nvSpPr>
        <p:spPr>
          <a:xfrm>
            <a:off x="1509865" y="2939510"/>
            <a:ext cx="6631382" cy="647166"/>
          </a:xfrm>
          <a:prstGeom prst="rect">
            <a:avLst/>
          </a:prstGeom>
        </p:spPr>
        <p:txBody>
          <a:bodyPr spcFirstLastPara="1" wrap="square" lIns="91425" tIns="91425" rIns="91425" bIns="91425" anchor="b" anchorCtr="0">
            <a:noAutofit/>
          </a:bodyPr>
          <a:lstStyle/>
          <a:p>
            <a:pPr marL="0" indent="0"/>
            <a:r>
              <a:rPr lang="es-ES" dirty="0" smtClean="0">
                <a:cs typeface="Arial" panose="020B0604020202020204" pitchFamily="34" charset="0"/>
              </a:rPr>
              <a:t>Plataforma </a:t>
            </a:r>
            <a:r>
              <a:rPr lang="es-ES" dirty="0">
                <a:cs typeface="Arial" panose="020B0604020202020204" pitchFamily="34" charset="0"/>
              </a:rPr>
              <a:t>a utilizar para el seguimiento de las iteraciones. </a:t>
            </a:r>
            <a:endParaRPr lang="es-MX" dirty="0">
              <a:cs typeface="Arial" panose="020B0604020202020204" pitchFamily="34" charset="0"/>
            </a:endParaRPr>
          </a:p>
          <a:p>
            <a:pPr marL="0" lvl="0" indent="0" algn="l" rtl="0">
              <a:spcBef>
                <a:spcPts val="0"/>
              </a:spcBef>
              <a:spcAft>
                <a:spcPts val="0"/>
              </a:spcAft>
              <a:buNone/>
            </a:pPr>
            <a:r>
              <a:rPr lang="es-ES" dirty="0" smtClean="0"/>
              <a:t> </a:t>
            </a:r>
            <a:endParaRPr dirty="0"/>
          </a:p>
        </p:txBody>
      </p:sp>
      <p:sp>
        <p:nvSpPr>
          <p:cNvPr id="344" name="Google Shape;344;p35"/>
          <p:cNvSpPr txBox="1">
            <a:spLocks noGrp="1"/>
          </p:cNvSpPr>
          <p:nvPr>
            <p:ph type="subTitle" idx="1"/>
          </p:nvPr>
        </p:nvSpPr>
        <p:spPr>
          <a:xfrm>
            <a:off x="1558025" y="1220321"/>
            <a:ext cx="4758109" cy="1412347"/>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s-ES" sz="1400" dirty="0" smtClean="0">
                <a:latin typeface="IBM Plex Sans Condensed Medium"/>
              </a:rPr>
              <a:t>Documentos de inicio del proyecto</a:t>
            </a:r>
          </a:p>
          <a:p>
            <a:pPr marL="171450" indent="-171450">
              <a:buFont typeface="Arial" panose="020B0604020202020204" pitchFamily="34" charset="0"/>
              <a:buChar char="•"/>
            </a:pPr>
            <a:r>
              <a:rPr lang="es-ES" sz="1400" dirty="0">
                <a:latin typeface="IBM Plex Sans Condensed Medium"/>
                <a:cs typeface="Arial" panose="020B0604020202020204" pitchFamily="34" charset="0"/>
              </a:rPr>
              <a:t>Documento de fin del proyecto</a:t>
            </a:r>
          </a:p>
          <a:p>
            <a:pPr marL="171450" indent="-171450">
              <a:buFont typeface="Arial" panose="020B0604020202020204" pitchFamily="34" charset="0"/>
              <a:buChar char="•"/>
            </a:pPr>
            <a:r>
              <a:rPr lang="es-ES" sz="1400" dirty="0">
                <a:latin typeface="IBM Plex Sans Condensed Medium"/>
                <a:cs typeface="Arial" panose="020B0604020202020204" pitchFamily="34" charset="0"/>
              </a:rPr>
              <a:t>Documento sobre las especificaciones de </a:t>
            </a:r>
            <a:r>
              <a:rPr lang="es-ES" sz="1400" dirty="0" smtClean="0">
                <a:latin typeface="IBM Plex Sans Condensed Medium"/>
                <a:cs typeface="Arial" panose="020B0604020202020204" pitchFamily="34" charset="0"/>
              </a:rPr>
              <a:t>requisitos</a:t>
            </a:r>
          </a:p>
          <a:p>
            <a:pPr marL="171450" indent="-171450">
              <a:buFont typeface="Arial" panose="020B0604020202020204" pitchFamily="34" charset="0"/>
              <a:buChar char="•"/>
            </a:pPr>
            <a:r>
              <a:rPr lang="es-ES" sz="1400" dirty="0">
                <a:latin typeface="IBM Plex Sans Condensed Medium"/>
                <a:cs typeface="Arial" panose="020B0604020202020204" pitchFamily="34" charset="0"/>
              </a:rPr>
              <a:t>Diagramas de flujo de la </a:t>
            </a:r>
            <a:r>
              <a:rPr lang="es-ES" sz="1400" dirty="0" smtClean="0">
                <a:latin typeface="IBM Plex Sans Condensed Medium"/>
                <a:cs typeface="Arial" panose="020B0604020202020204" pitchFamily="34" charset="0"/>
              </a:rPr>
              <a:t>aplicación</a:t>
            </a:r>
          </a:p>
          <a:p>
            <a:pPr marL="171450" indent="-171450">
              <a:buFont typeface="Arial" panose="020B0604020202020204" pitchFamily="34" charset="0"/>
              <a:buChar char="•"/>
            </a:pPr>
            <a:r>
              <a:rPr lang="es-ES" sz="1400" dirty="0">
                <a:latin typeface="IBM Plex Sans Condensed Medium"/>
                <a:cs typeface="Arial" panose="020B0604020202020204" pitchFamily="34" charset="0"/>
              </a:rPr>
              <a:t>Diseños de interfaz de usuario</a:t>
            </a:r>
          </a:p>
          <a:p>
            <a:pPr marL="171450" indent="-171450">
              <a:buFont typeface="Arial" panose="020B0604020202020204" pitchFamily="34" charset="0"/>
              <a:buChar char="•"/>
            </a:pPr>
            <a:r>
              <a:rPr lang="es-ES" sz="1400" dirty="0">
                <a:latin typeface="IBM Plex Sans Condensed Medium"/>
                <a:cs typeface="Arial" panose="020B0604020202020204" pitchFamily="34" charset="0"/>
              </a:rPr>
              <a:t>Documentación técnica</a:t>
            </a:r>
            <a:endParaRPr lang="es-MX" sz="1400" dirty="0">
              <a:latin typeface="IBM Plex Sans Condensed Medium"/>
              <a:cs typeface="Arial" panose="020B0604020202020204" pitchFamily="34" charset="0"/>
            </a:endParaRPr>
          </a:p>
          <a:p>
            <a:pPr marL="171450" indent="-171450">
              <a:buFont typeface="Arial" panose="020B0604020202020204" pitchFamily="34" charset="0"/>
              <a:buChar char="•"/>
            </a:pPr>
            <a:endParaRPr lang="es-ES"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s-ES" dirty="0">
              <a:latin typeface="Arial" panose="020B0604020202020204" pitchFamily="34" charset="0"/>
              <a:cs typeface="Arial" panose="020B0604020202020204" pitchFamily="34" charset="0"/>
            </a:endParaRPr>
          </a:p>
          <a:p>
            <a:pPr marL="0" lvl="0" indent="0" algn="l" rtl="0">
              <a:spcBef>
                <a:spcPts val="0"/>
              </a:spcBef>
              <a:spcAft>
                <a:spcPts val="0"/>
              </a:spcAft>
            </a:pPr>
            <a:endParaRPr dirty="0"/>
          </a:p>
        </p:txBody>
      </p:sp>
      <p:sp>
        <p:nvSpPr>
          <p:cNvPr id="346" name="Google Shape;346;p35"/>
          <p:cNvSpPr txBox="1">
            <a:spLocks noGrp="1"/>
          </p:cNvSpPr>
          <p:nvPr>
            <p:ph type="subTitle" idx="3"/>
          </p:nvPr>
        </p:nvSpPr>
        <p:spPr>
          <a:xfrm>
            <a:off x="1558025" y="3280529"/>
            <a:ext cx="2811000" cy="78194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s-ES" sz="1400" dirty="0" err="1" smtClean="0">
                <a:latin typeface="IBM Plex Sans Condensed Medium"/>
              </a:rPr>
              <a:t>Asana</a:t>
            </a:r>
            <a:endParaRPr lang="es-ES" sz="1400" dirty="0" smtClean="0">
              <a:latin typeface="IBM Plex Sans Condensed Medium"/>
            </a:endParaRPr>
          </a:p>
          <a:p>
            <a:pPr marL="171450" lvl="0" indent="-171450" algn="l" rtl="0">
              <a:spcBef>
                <a:spcPts val="0"/>
              </a:spcBef>
              <a:spcAft>
                <a:spcPts val="0"/>
              </a:spcAft>
              <a:buFont typeface="Arial" panose="020B0604020202020204" pitchFamily="34" charset="0"/>
              <a:buChar char="•"/>
            </a:pPr>
            <a:r>
              <a:rPr lang="es-ES" sz="1400" dirty="0" err="1" smtClean="0">
                <a:latin typeface="IBM Plex Sans Condensed Medium"/>
              </a:rPr>
              <a:t>Git</a:t>
            </a:r>
            <a:endParaRPr lang="es-ES" sz="1400" dirty="0" smtClean="0">
              <a:latin typeface="IBM Plex Sans Condensed Medium"/>
            </a:endParaRPr>
          </a:p>
          <a:p>
            <a:pPr marL="171450" lvl="0" indent="-171450" algn="l" rtl="0">
              <a:spcBef>
                <a:spcPts val="0"/>
              </a:spcBef>
              <a:spcAft>
                <a:spcPts val="0"/>
              </a:spcAft>
              <a:buFont typeface="Arial" panose="020B0604020202020204" pitchFamily="34" charset="0"/>
              <a:buChar char="•"/>
            </a:pPr>
            <a:r>
              <a:rPr lang="es-ES" sz="1400" dirty="0" err="1" smtClean="0">
                <a:latin typeface="IBM Plex Sans Condensed Medium"/>
              </a:rPr>
              <a:t>GitHub</a:t>
            </a:r>
            <a:endParaRPr sz="1400" dirty="0">
              <a:latin typeface="IBM Plex Sans Condensed Medium"/>
            </a:endParaRPr>
          </a:p>
        </p:txBody>
      </p:sp>
      <p:sp>
        <p:nvSpPr>
          <p:cNvPr id="348" name="Google Shape;348;p35"/>
          <p:cNvSpPr txBox="1">
            <a:spLocks noGrp="1"/>
          </p:cNvSpPr>
          <p:nvPr>
            <p:ph type="subTitle" idx="5"/>
          </p:nvPr>
        </p:nvSpPr>
        <p:spPr>
          <a:xfrm>
            <a:off x="1558025" y="811257"/>
            <a:ext cx="28110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Artefactos a utilizar</a:t>
            </a:r>
            <a:endParaRPr dirty="0"/>
          </a:p>
        </p:txBody>
      </p:sp>
      <p:sp>
        <p:nvSpPr>
          <p:cNvPr id="351" name="Google Shape;351;p35"/>
          <p:cNvSpPr txBox="1">
            <a:spLocks noGrp="1"/>
          </p:cNvSpPr>
          <p:nvPr>
            <p:ph type="sldNum" idx="12"/>
          </p:nvPr>
        </p:nvSpPr>
        <p:spPr>
          <a:xfrm flipH="1">
            <a:off x="8028432" y="448056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grpSp>
        <p:nvGrpSpPr>
          <p:cNvPr id="352" name="Google Shape;352;p35"/>
          <p:cNvGrpSpPr/>
          <p:nvPr/>
        </p:nvGrpSpPr>
        <p:grpSpPr>
          <a:xfrm>
            <a:off x="1080509" y="811257"/>
            <a:ext cx="429356" cy="459641"/>
            <a:chOff x="7055134" y="2919170"/>
            <a:chExt cx="290321" cy="310820"/>
          </a:xfrm>
        </p:grpSpPr>
        <p:sp>
          <p:nvSpPr>
            <p:cNvPr id="353" name="Google Shape;353;p35"/>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5"/>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367;p35"/>
          <p:cNvGrpSpPr/>
          <p:nvPr/>
        </p:nvGrpSpPr>
        <p:grpSpPr>
          <a:xfrm>
            <a:off x="1165209" y="2859126"/>
            <a:ext cx="262814" cy="421403"/>
            <a:chOff x="5211031" y="1969108"/>
            <a:chExt cx="226661" cy="363467"/>
          </a:xfrm>
        </p:grpSpPr>
        <p:sp>
          <p:nvSpPr>
            <p:cNvPr id="368" name="Google Shape;368;p35"/>
            <p:cNvSpPr/>
            <p:nvPr/>
          </p:nvSpPr>
          <p:spPr>
            <a:xfrm>
              <a:off x="5211031" y="1969108"/>
              <a:ext cx="226661" cy="363467"/>
            </a:xfrm>
            <a:custGeom>
              <a:avLst/>
              <a:gdLst/>
              <a:ahLst/>
              <a:cxnLst/>
              <a:rect l="l" t="t" r="r" b="b"/>
              <a:pathLst>
                <a:path w="7121" h="11419" extrusionOk="0">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a:off x="5250468" y="2060046"/>
              <a:ext cx="147819" cy="107649"/>
            </a:xfrm>
            <a:custGeom>
              <a:avLst/>
              <a:gdLst/>
              <a:ahLst/>
              <a:cxnLst/>
              <a:rect l="l" t="t" r="r" b="b"/>
              <a:pathLst>
                <a:path w="4644" h="3382" extrusionOk="0">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57798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4391825" y="2529450"/>
            <a:ext cx="4043407" cy="1017900"/>
          </a:xfrm>
        </p:spPr>
        <p:txBody>
          <a:bodyPr/>
          <a:lstStyle/>
          <a:p>
            <a:r>
              <a:rPr lang="es-ES" sz="3200" dirty="0" smtClean="0"/>
              <a:t>Justificación del Framework a Utilizar</a:t>
            </a:r>
            <a:endParaRPr lang="es-MX" sz="3200" dirty="0"/>
          </a:p>
        </p:txBody>
      </p:sp>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30</a:t>
            </a:fld>
            <a:endParaRPr lang="es-MX"/>
          </a:p>
        </p:txBody>
      </p:sp>
      <p:pic>
        <p:nvPicPr>
          <p:cNvPr id="7" name="Marcador de posición de imagen 6"/>
          <p:cNvPicPr>
            <a:picLocks noGrp="1" noChangeAspect="1"/>
          </p:cNvPicPr>
          <p:nvPr>
            <p:ph type="pic" idx="2"/>
          </p:nvPr>
        </p:nvPicPr>
        <p:blipFill>
          <a:blip r:embed="rId2">
            <a:extLst>
              <a:ext uri="{28A0092B-C50C-407E-A947-70E740481C1C}">
                <a14:useLocalDpi xmlns:a14="http://schemas.microsoft.com/office/drawing/2010/main" val="0"/>
              </a:ext>
            </a:extLst>
          </a:blip>
          <a:srcRect l="28862" r="28862"/>
          <a:stretch>
            <a:fillRect/>
          </a:stretch>
        </p:blipFill>
        <p:spPr/>
      </p:pic>
    </p:spTree>
    <p:extLst>
      <p:ext uri="{BB962C8B-B14F-4D97-AF65-F5344CB8AC3E}">
        <p14:creationId xmlns:p14="http://schemas.microsoft.com/office/powerpoint/2010/main" val="2793501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a:xfrm>
            <a:off x="731232" y="498430"/>
            <a:ext cx="7704000" cy="4178930"/>
          </a:xfrm>
        </p:spPr>
        <p:txBody>
          <a:bodyPr/>
          <a:lstStyle/>
          <a:p>
            <a:pPr algn="just">
              <a:lnSpc>
                <a:spcPct val="150000"/>
              </a:lnSpc>
            </a:pPr>
            <a:r>
              <a:rPr lang="es-ES" sz="1200" dirty="0"/>
              <a:t>Seleccionamos </a:t>
            </a:r>
            <a:r>
              <a:rPr lang="es-ES" sz="1200" dirty="0" err="1"/>
              <a:t>Flutter</a:t>
            </a:r>
            <a:r>
              <a:rPr lang="es-ES" sz="1200" dirty="0"/>
              <a:t> ya que ofrece un amplio contenido de bibliotecas y librerías que facilitan la implementación de características específicas relacionadas con la educación, acelerando el desarrollo. Además, su enfoque en la programación declarativa y la creación de interfaces de usuario atractivas hace que sea ideal para ofrecer una experiencia de usuario intuitiva y efectiva. La capacidad de </a:t>
            </a:r>
            <a:r>
              <a:rPr lang="es-ES" sz="1200" dirty="0" err="1"/>
              <a:t>Flutter</a:t>
            </a:r>
            <a:r>
              <a:rPr lang="es-ES" sz="1200" dirty="0"/>
              <a:t> para ser multiplataforma permite llegar a un público más amplio, ya que una sola base de código puede funcionar en dispositivos </a:t>
            </a:r>
            <a:r>
              <a:rPr lang="es-ES" sz="1200" dirty="0" err="1"/>
              <a:t>iOS</a:t>
            </a:r>
            <a:r>
              <a:rPr lang="es-ES" sz="1200" dirty="0"/>
              <a:t> y </a:t>
            </a:r>
            <a:r>
              <a:rPr lang="es-ES" sz="1200" dirty="0" err="1"/>
              <a:t>Android</a:t>
            </a:r>
            <a:r>
              <a:rPr lang="es-ES" sz="1200" dirty="0"/>
              <a:t>. Esto es especialmente importante en el contexto educativo, donde se busca llegar a estudiantes y profesores en diferentes sistemas operativos. Además, </a:t>
            </a:r>
            <a:r>
              <a:rPr lang="es-ES" sz="1200" dirty="0" err="1"/>
              <a:t>Flutter</a:t>
            </a:r>
            <a:r>
              <a:rPr lang="es-ES" sz="1200" dirty="0"/>
              <a:t> ofrece un buen rendimiento y aprovecha la aceleración de hardware en dispositivos móviles, lo que es esencial para mostrar contenido didáctico y exámenes de manera fluida. La comunidad activa de desarrolladores y el respaldo de Google garantizan un amplio soporte y recursos disponibles en línea para abordar cualquier desafío durante el desarrollo. Además, </a:t>
            </a:r>
            <a:r>
              <a:rPr lang="es-ES" sz="1200" dirty="0" err="1"/>
              <a:t>Flutter</a:t>
            </a:r>
            <a:r>
              <a:rPr lang="es-ES" sz="1200" dirty="0"/>
              <a:t> se mantiene en constante desarrollo y mejora, lo que significa que siempre se pueden aprovechar las últimas características y mejoras de rendimiento.</a:t>
            </a:r>
            <a:endParaRPr lang="es-MX" sz="1200" dirty="0"/>
          </a:p>
        </p:txBody>
      </p:sp>
      <p:sp>
        <p:nvSpPr>
          <p:cNvPr id="4" name="Marcador de número de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31</a:t>
            </a:fld>
            <a:endParaRPr lang="es-MX"/>
          </a:p>
        </p:txBody>
      </p:sp>
    </p:spTree>
    <p:extLst>
      <p:ext uri="{BB962C8B-B14F-4D97-AF65-F5344CB8AC3E}">
        <p14:creationId xmlns:p14="http://schemas.microsoft.com/office/powerpoint/2010/main" val="3055320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flipH="1">
            <a:off x="4143132" y="1524041"/>
            <a:ext cx="4292100" cy="1314267"/>
          </a:xfrm>
        </p:spPr>
        <p:txBody>
          <a:bodyPr/>
          <a:lstStyle/>
          <a:p>
            <a:r>
              <a:rPr lang="es-ES" dirty="0" smtClean="0"/>
              <a:t>Esquema de Pruebas</a:t>
            </a:r>
            <a:endParaRPr lang="es-MX" dirty="0"/>
          </a:p>
        </p:txBody>
      </p:sp>
      <p:pic>
        <p:nvPicPr>
          <p:cNvPr id="6" name="Marcador de posición de imagen 5"/>
          <p:cNvPicPr>
            <a:picLocks noGrp="1" noChangeAspect="1"/>
          </p:cNvPicPr>
          <p:nvPr>
            <p:ph type="pic" idx="2"/>
          </p:nvPr>
        </p:nvPicPr>
        <p:blipFill>
          <a:blip r:embed="rId2">
            <a:extLst>
              <a:ext uri="{28A0092B-C50C-407E-A947-70E740481C1C}">
                <a14:useLocalDpi xmlns:a14="http://schemas.microsoft.com/office/drawing/2010/main" val="0"/>
              </a:ext>
            </a:extLst>
          </a:blip>
          <a:srcRect l="19171" r="19171"/>
          <a:stretch>
            <a:fillRect/>
          </a:stretch>
        </p:blipFill>
        <p:spPr/>
      </p:pic>
      <p:sp>
        <p:nvSpPr>
          <p:cNvPr id="5" name="Marcador de número de diapositiva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32</a:t>
            </a:fld>
            <a:endParaRPr lang="es-MX"/>
          </a:p>
        </p:txBody>
      </p:sp>
    </p:spTree>
    <p:extLst>
      <p:ext uri="{BB962C8B-B14F-4D97-AF65-F5344CB8AC3E}">
        <p14:creationId xmlns:p14="http://schemas.microsoft.com/office/powerpoint/2010/main" val="32828665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499535" y="204601"/>
            <a:ext cx="3090332" cy="55287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600" b="1" dirty="0">
                <a:latin typeface="IBM Plex Sans Condensed Medium"/>
              </a:rPr>
              <a:t>1. Pruebas Funcionales</a:t>
            </a:r>
            <a:endParaRPr lang="es-MX" sz="1600" b="1" dirty="0">
              <a:latin typeface="IBM Plex Sans Condensed Medium"/>
            </a:endParaRPr>
          </a:p>
        </p:txBody>
      </p:sp>
      <p:graphicFrame>
        <p:nvGraphicFramePr>
          <p:cNvPr id="4" name="Tabla 3"/>
          <p:cNvGraphicFramePr>
            <a:graphicFrameLocks noGrp="1"/>
          </p:cNvGraphicFramePr>
          <p:nvPr>
            <p:extLst>
              <p:ext uri="{D42A27DB-BD31-4B8C-83A1-F6EECF244321}">
                <p14:modId xmlns:p14="http://schemas.microsoft.com/office/powerpoint/2010/main" val="2540763572"/>
              </p:ext>
            </p:extLst>
          </p:nvPr>
        </p:nvGraphicFramePr>
        <p:xfrm>
          <a:off x="88980" y="752949"/>
          <a:ext cx="9004218" cy="3771033"/>
        </p:xfrm>
        <a:graphic>
          <a:graphicData uri="http://schemas.openxmlformats.org/drawingml/2006/table">
            <a:tbl>
              <a:tblPr firstRow="1" bandRow="1">
                <a:tableStyleId>{073A0DAA-6AF3-43AB-8588-CEC1D06C72B9}</a:tableStyleId>
              </a:tblPr>
              <a:tblGrid>
                <a:gridCol w="1391523"/>
                <a:gridCol w="1609883"/>
                <a:gridCol w="1500703"/>
                <a:gridCol w="1500703"/>
                <a:gridCol w="1495151"/>
                <a:gridCol w="1506255"/>
              </a:tblGrid>
              <a:tr h="463109">
                <a:tc>
                  <a:txBody>
                    <a:bodyPr/>
                    <a:lstStyle/>
                    <a:p>
                      <a:r>
                        <a:rPr lang="es-ES" sz="1100" dirty="0" smtClean="0"/>
                        <a:t>Caso de prueba</a:t>
                      </a:r>
                      <a:endParaRPr lang="es-MX" sz="1100" dirty="0"/>
                    </a:p>
                  </a:txBody>
                  <a:tcPr marL="68580" marR="68580" marT="34290" marB="34290"/>
                </a:tc>
                <a:tc>
                  <a:txBody>
                    <a:bodyPr/>
                    <a:lstStyle/>
                    <a:p>
                      <a:r>
                        <a:rPr lang="es-ES" sz="1100" dirty="0" smtClean="0"/>
                        <a:t>Descripción</a:t>
                      </a:r>
                      <a:endParaRPr lang="es-MX" sz="1100" dirty="0"/>
                    </a:p>
                  </a:txBody>
                  <a:tcPr marL="68580" marR="68580" marT="34290" marB="34290"/>
                </a:tc>
                <a:tc>
                  <a:txBody>
                    <a:bodyPr/>
                    <a:lstStyle/>
                    <a:p>
                      <a:r>
                        <a:rPr lang="es-ES" sz="1100" dirty="0" smtClean="0"/>
                        <a:t>Pasos</a:t>
                      </a:r>
                      <a:endParaRPr lang="es-MX" sz="1100" dirty="0"/>
                    </a:p>
                  </a:txBody>
                  <a:tcPr marL="68580" marR="68580" marT="34290" marB="34290"/>
                </a:tc>
                <a:tc>
                  <a:txBody>
                    <a:bodyPr/>
                    <a:lstStyle/>
                    <a:p>
                      <a:r>
                        <a:rPr lang="es-ES" sz="1100" dirty="0" smtClean="0"/>
                        <a:t>Resultado Esperado</a:t>
                      </a:r>
                      <a:endParaRPr lang="es-MX" sz="1100" dirty="0"/>
                    </a:p>
                  </a:txBody>
                  <a:tcPr marL="68580" marR="68580" marT="34290" marB="34290"/>
                </a:tc>
                <a:tc>
                  <a:txBody>
                    <a:bodyPr/>
                    <a:lstStyle/>
                    <a:p>
                      <a:r>
                        <a:rPr lang="es-ES" sz="1100" dirty="0" smtClean="0"/>
                        <a:t>Resultado Real</a:t>
                      </a:r>
                      <a:endParaRPr lang="es-MX" sz="1100" dirty="0"/>
                    </a:p>
                  </a:txBody>
                  <a:tcPr marL="68580" marR="68580" marT="34290" marB="34290"/>
                </a:tc>
                <a:tc>
                  <a:txBody>
                    <a:bodyPr/>
                    <a:lstStyle/>
                    <a:p>
                      <a:r>
                        <a:rPr lang="es-ES" sz="1100" dirty="0" smtClean="0"/>
                        <a:t>Estado (Éxito, Pendiente,</a:t>
                      </a:r>
                      <a:r>
                        <a:rPr lang="es-ES" sz="1100" baseline="0" dirty="0" smtClean="0"/>
                        <a:t> Fallido</a:t>
                      </a:r>
                      <a:r>
                        <a:rPr lang="es-ES" sz="1100" dirty="0" smtClean="0"/>
                        <a:t>)</a:t>
                      </a:r>
                      <a:endParaRPr lang="es-MX" sz="1100" dirty="0"/>
                    </a:p>
                  </a:txBody>
                  <a:tcPr marL="68580" marR="68580" marT="34290" marB="34290"/>
                </a:tc>
              </a:tr>
              <a:tr h="1653962">
                <a:tc>
                  <a:txBody>
                    <a:bodyPr/>
                    <a:lstStyle/>
                    <a:p>
                      <a:pPr algn="ctr"/>
                      <a:r>
                        <a:rPr lang="es-ES" sz="1100" b="1" dirty="0" smtClean="0"/>
                        <a:t>Inicio de sesión</a:t>
                      </a:r>
                      <a:endParaRPr lang="es-MX" sz="1100" b="1" dirty="0"/>
                    </a:p>
                  </a:txBody>
                  <a:tcPr marL="68580" marR="68580" marT="34290" marB="34290" anchor="ctr"/>
                </a:tc>
                <a:tc>
                  <a:txBody>
                    <a:bodyPr/>
                    <a:lstStyle/>
                    <a:p>
                      <a:r>
                        <a:rPr lang="es-ES" sz="1100" dirty="0" smtClean="0"/>
                        <a:t>Verificar que los usuarios puedan iniciar sesión con éxito</a:t>
                      </a:r>
                      <a:endParaRPr lang="es-MX" sz="1100" dirty="0"/>
                    </a:p>
                  </a:txBody>
                  <a:tcPr marL="68580" marR="68580" marT="34290" marB="34290"/>
                </a:tc>
                <a:tc>
                  <a:txBody>
                    <a:bodyPr/>
                    <a:lstStyle/>
                    <a:p>
                      <a:pPr marL="342900" indent="-342900">
                        <a:buAutoNum type="arabicPeriod"/>
                      </a:pPr>
                      <a:r>
                        <a:rPr lang="es-ES" sz="1100" baseline="0" dirty="0" smtClean="0"/>
                        <a:t>Abrir la aplicación.</a:t>
                      </a:r>
                    </a:p>
                    <a:p>
                      <a:pPr marL="342900" indent="-342900">
                        <a:buAutoNum type="arabicPeriod"/>
                      </a:pPr>
                      <a:r>
                        <a:rPr lang="es-ES" sz="1100" baseline="0" dirty="0" smtClean="0"/>
                        <a:t>Ingresar credenciales.</a:t>
                      </a:r>
                    </a:p>
                    <a:p>
                      <a:pPr marL="342900" indent="-342900">
                        <a:buAutoNum type="arabicPeriod"/>
                      </a:pPr>
                      <a:r>
                        <a:rPr lang="es-ES" sz="1100" baseline="0" dirty="0" smtClean="0"/>
                        <a:t>Hacer clic en iniciar Sesión</a:t>
                      </a:r>
                      <a:endParaRPr lang="es-MX" sz="1100" dirty="0"/>
                    </a:p>
                  </a:txBody>
                  <a:tcPr marL="68580" marR="68580" marT="34290" marB="34290"/>
                </a:tc>
                <a:tc>
                  <a:txBody>
                    <a:bodyPr/>
                    <a:lstStyle/>
                    <a:p>
                      <a:r>
                        <a:rPr lang="es-ES" sz="1100" dirty="0" smtClean="0"/>
                        <a:t>Acceso</a:t>
                      </a:r>
                      <a:r>
                        <a:rPr lang="es-ES" sz="1100" baseline="0" dirty="0" smtClean="0"/>
                        <a:t> exitoso a la pantalla principal</a:t>
                      </a:r>
                      <a:endParaRPr lang="es-MX" sz="1100" dirty="0"/>
                    </a:p>
                  </a:txBody>
                  <a:tcPr marL="68580" marR="68580" marT="34290" marB="34290"/>
                </a:tc>
                <a:tc>
                  <a:txBody>
                    <a:bodyPr/>
                    <a:lstStyle/>
                    <a:p>
                      <a:r>
                        <a:rPr lang="es-ES" sz="1100" dirty="0" smtClean="0"/>
                        <a:t>Se validan</a:t>
                      </a:r>
                      <a:r>
                        <a:rPr lang="es-ES" sz="1100" baseline="0" dirty="0" smtClean="0"/>
                        <a:t> los campos, y se verifica que los datos tanto como el usuario y la contraseña sea correctas, y se inicia sesión</a:t>
                      </a:r>
                      <a:endParaRPr lang="es-MX" sz="1100" dirty="0"/>
                    </a:p>
                  </a:txBody>
                  <a:tcPr marL="68580" marR="68580" marT="34290" marB="34290"/>
                </a:tc>
                <a:tc>
                  <a:txBody>
                    <a:bodyPr/>
                    <a:lstStyle/>
                    <a:p>
                      <a:pPr algn="ctr"/>
                      <a:r>
                        <a:rPr lang="es-ES" sz="1100" dirty="0" smtClean="0"/>
                        <a:t>Éxito</a:t>
                      </a:r>
                      <a:endParaRPr lang="es-MX" sz="1100" dirty="0"/>
                    </a:p>
                  </a:txBody>
                  <a:tcPr marL="68580" marR="68580" marT="34290" marB="34290" anchor="ctr"/>
                </a:tc>
              </a:tr>
              <a:tr h="1653962">
                <a:tc>
                  <a:txBody>
                    <a:bodyPr/>
                    <a:lstStyle/>
                    <a:p>
                      <a:pPr algn="ctr"/>
                      <a:r>
                        <a:rPr lang="es-ES" sz="1100" b="1" dirty="0" smtClean="0"/>
                        <a:t>Recuperación</a:t>
                      </a:r>
                      <a:r>
                        <a:rPr lang="es-ES" sz="1100" b="1" baseline="0" dirty="0" smtClean="0"/>
                        <a:t> de </a:t>
                      </a:r>
                      <a:r>
                        <a:rPr lang="es-ES" sz="1100" b="1" baseline="0" dirty="0" err="1" smtClean="0"/>
                        <a:t>password</a:t>
                      </a:r>
                      <a:endParaRPr lang="es-MX" sz="1100" b="1" dirty="0"/>
                    </a:p>
                  </a:txBody>
                  <a:tcPr marL="68580" marR="68580" marT="34290" marB="34290" anchor="ctr"/>
                </a:tc>
                <a:tc>
                  <a:txBody>
                    <a:bodyPr/>
                    <a:lstStyle/>
                    <a:p>
                      <a:r>
                        <a:rPr lang="es-ES" sz="1100" dirty="0" smtClean="0"/>
                        <a:t>En dado caso</a:t>
                      </a:r>
                      <a:r>
                        <a:rPr lang="es-ES" sz="1100" baseline="0" dirty="0" smtClean="0"/>
                        <a:t> de que el usuario se olvide de su contraseña poder recuperarla desde la aplicación</a:t>
                      </a:r>
                      <a:endParaRPr lang="es-MX" sz="1100" dirty="0"/>
                    </a:p>
                  </a:txBody>
                  <a:tcPr marL="68580" marR="68580" marT="34290" marB="34290"/>
                </a:tc>
                <a:tc>
                  <a:txBody>
                    <a:bodyPr/>
                    <a:lstStyle/>
                    <a:p>
                      <a:pPr marL="342900" indent="-342900">
                        <a:buAutoNum type="arabicPeriod"/>
                      </a:pPr>
                      <a:r>
                        <a:rPr lang="es-ES" sz="1100" dirty="0" smtClean="0"/>
                        <a:t>Dar clic en olvide mi contraseña.</a:t>
                      </a:r>
                    </a:p>
                    <a:p>
                      <a:pPr marL="342900" indent="-342900">
                        <a:buAutoNum type="arabicPeriod"/>
                      </a:pPr>
                      <a:r>
                        <a:rPr lang="es-ES" sz="1100" dirty="0" smtClean="0"/>
                        <a:t>Ingresar el</a:t>
                      </a:r>
                      <a:r>
                        <a:rPr lang="es-ES" sz="1100" baseline="0" dirty="0" smtClean="0"/>
                        <a:t> correo electrónico.</a:t>
                      </a:r>
                    </a:p>
                    <a:p>
                      <a:pPr marL="342900" indent="-342900">
                        <a:buAutoNum type="arabicPeriod"/>
                      </a:pPr>
                      <a:r>
                        <a:rPr lang="es-ES" sz="1100" baseline="0" dirty="0" smtClean="0"/>
                        <a:t>Hacer clic en enviar.</a:t>
                      </a:r>
                      <a:endParaRPr lang="es-MX" sz="1100" dirty="0"/>
                    </a:p>
                  </a:txBody>
                  <a:tcPr marL="68580" marR="68580" marT="34290" marB="34290"/>
                </a:tc>
                <a:tc>
                  <a:txBody>
                    <a:bodyPr/>
                    <a:lstStyle/>
                    <a:p>
                      <a:r>
                        <a:rPr lang="es-ES" sz="1100" dirty="0" smtClean="0"/>
                        <a:t>Poder</a:t>
                      </a:r>
                      <a:r>
                        <a:rPr lang="es-ES" sz="1100" baseline="0" dirty="0" smtClean="0"/>
                        <a:t> recuperar la contraseña mediante el correo electrónico del usuario.</a:t>
                      </a:r>
                      <a:endParaRPr lang="es-MX" sz="1100" dirty="0"/>
                    </a:p>
                  </a:txBody>
                  <a:tcPr marL="68580" marR="68580" marT="34290" marB="34290"/>
                </a:tc>
                <a:tc>
                  <a:txBody>
                    <a:bodyPr/>
                    <a:lstStyle/>
                    <a:p>
                      <a:r>
                        <a:rPr lang="es-ES" sz="1100" dirty="0" smtClean="0"/>
                        <a:t>Validar que el correo exista</a:t>
                      </a:r>
                      <a:r>
                        <a:rPr lang="es-ES" sz="1100" baseline="0" dirty="0" smtClean="0"/>
                        <a:t> para poder restablecer la contraseña</a:t>
                      </a:r>
                      <a:endParaRPr lang="es-MX" sz="1100" dirty="0"/>
                    </a:p>
                  </a:txBody>
                  <a:tcPr marL="68580" marR="68580" marT="34290" marB="34290"/>
                </a:tc>
                <a:tc>
                  <a:txBody>
                    <a:bodyPr/>
                    <a:lstStyle/>
                    <a:p>
                      <a:pPr algn="ctr"/>
                      <a:r>
                        <a:rPr lang="es-ES" sz="1100" dirty="0" smtClean="0"/>
                        <a:t>Pendiente</a:t>
                      </a:r>
                      <a:endParaRPr lang="es-MX" sz="1100" dirty="0"/>
                    </a:p>
                  </a:txBody>
                  <a:tcPr marL="68580" marR="68580" marT="34290" marB="34290" anchor="ctr"/>
                </a:tc>
              </a:tr>
            </a:tbl>
          </a:graphicData>
        </a:graphic>
      </p:graphicFrame>
      <p:sp>
        <p:nvSpPr>
          <p:cNvPr id="5" name="Google Shape;221;p28"/>
          <p:cNvSpPr txBox="1">
            <a:spLocks noGrp="1"/>
          </p:cNvSpPr>
          <p:nvPr>
            <p:ph type="sldNum" idx="12"/>
          </p:nvPr>
        </p:nvSpPr>
        <p:spPr>
          <a:xfrm flipH="1">
            <a:off x="8023976" y="448340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33</a:t>
            </a:r>
            <a:endParaRPr dirty="0"/>
          </a:p>
        </p:txBody>
      </p:sp>
    </p:spTree>
    <p:extLst>
      <p:ext uri="{BB962C8B-B14F-4D97-AF65-F5344CB8AC3E}">
        <p14:creationId xmlns:p14="http://schemas.microsoft.com/office/powerpoint/2010/main" val="26105818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p:cNvGraphicFramePr>
            <a:graphicFrameLocks noGrp="1"/>
          </p:cNvGraphicFramePr>
          <p:nvPr>
            <p:extLst/>
          </p:nvPr>
        </p:nvGraphicFramePr>
        <p:xfrm>
          <a:off x="366387" y="389438"/>
          <a:ext cx="8633568" cy="3322320"/>
        </p:xfrm>
        <a:graphic>
          <a:graphicData uri="http://schemas.openxmlformats.org/drawingml/2006/table">
            <a:tbl>
              <a:tblPr firstRow="1" bandRow="1">
                <a:tableStyleId>{073A0DAA-6AF3-43AB-8588-CEC1D06C72B9}</a:tableStyleId>
              </a:tblPr>
              <a:tblGrid>
                <a:gridCol w="1438928"/>
                <a:gridCol w="1438928"/>
                <a:gridCol w="1438928"/>
                <a:gridCol w="1438928"/>
                <a:gridCol w="1438928"/>
                <a:gridCol w="1438928"/>
              </a:tblGrid>
              <a:tr h="1668780">
                <a:tc>
                  <a:txBody>
                    <a:bodyPr/>
                    <a:lstStyle/>
                    <a:p>
                      <a:r>
                        <a:rPr lang="es-ES" sz="1100" b="1" dirty="0" smtClean="0">
                          <a:solidFill>
                            <a:sysClr val="windowText" lastClr="000000"/>
                          </a:solidFill>
                        </a:rPr>
                        <a:t>Edición</a:t>
                      </a:r>
                      <a:r>
                        <a:rPr lang="es-ES" sz="1100" b="1" baseline="0" dirty="0" smtClean="0">
                          <a:solidFill>
                            <a:sysClr val="windowText" lastClr="000000"/>
                          </a:solidFill>
                        </a:rPr>
                        <a:t> de Perfil</a:t>
                      </a:r>
                      <a:endParaRPr lang="es-MX" sz="1100" b="1" dirty="0">
                        <a:solidFill>
                          <a:sysClr val="windowText" lastClr="000000"/>
                        </a:solidFill>
                      </a:endParaRPr>
                    </a:p>
                  </a:txBody>
                  <a:tcPr marL="68580" marR="68580" marT="34290" marB="34290" anchor="ctr">
                    <a:solidFill>
                      <a:schemeClr val="bg2"/>
                    </a:solidFill>
                  </a:tcPr>
                </a:tc>
                <a:tc>
                  <a:txBody>
                    <a:bodyPr/>
                    <a:lstStyle/>
                    <a:p>
                      <a:r>
                        <a:rPr lang="es-ES" sz="1100" b="0" dirty="0" smtClean="0">
                          <a:solidFill>
                            <a:sysClr val="windowText" lastClr="000000"/>
                          </a:solidFill>
                        </a:rPr>
                        <a:t>Permitir</a:t>
                      </a:r>
                      <a:r>
                        <a:rPr lang="es-ES" sz="1100" b="0" baseline="0" dirty="0" smtClean="0">
                          <a:solidFill>
                            <a:sysClr val="windowText" lastClr="000000"/>
                          </a:solidFill>
                        </a:rPr>
                        <a:t> al usuario la actualización de sus datos, cuando lo desee</a:t>
                      </a:r>
                      <a:endParaRPr lang="es-MX" sz="1100" b="0" dirty="0">
                        <a:solidFill>
                          <a:sysClr val="windowText" lastClr="000000"/>
                        </a:solidFill>
                      </a:endParaRPr>
                    </a:p>
                  </a:txBody>
                  <a:tcPr marL="68580" marR="68580" marT="34290" marB="34290">
                    <a:solidFill>
                      <a:schemeClr val="bg2"/>
                    </a:solidFill>
                  </a:tcPr>
                </a:tc>
                <a:tc>
                  <a:txBody>
                    <a:bodyPr/>
                    <a:lstStyle/>
                    <a:p>
                      <a:pPr marL="342900" indent="-342900">
                        <a:buAutoNum type="arabicPeriod"/>
                      </a:pPr>
                      <a:r>
                        <a:rPr lang="es-ES" sz="1100" b="0" dirty="0" smtClean="0">
                          <a:solidFill>
                            <a:schemeClr val="tx1"/>
                          </a:solidFill>
                        </a:rPr>
                        <a:t>Dar clic en el menú.</a:t>
                      </a:r>
                    </a:p>
                    <a:p>
                      <a:pPr marL="342900" indent="-342900">
                        <a:buAutoNum type="arabicPeriod"/>
                      </a:pPr>
                      <a:r>
                        <a:rPr lang="es-ES" sz="1100" b="0" dirty="0" smtClean="0">
                          <a:solidFill>
                            <a:schemeClr val="tx1"/>
                          </a:solidFill>
                        </a:rPr>
                        <a:t>Seleccionar la opción de perfil.</a:t>
                      </a:r>
                    </a:p>
                    <a:p>
                      <a:pPr marL="342900" indent="-342900">
                        <a:buAutoNum type="arabicPeriod"/>
                      </a:pPr>
                      <a:r>
                        <a:rPr lang="es-ES" sz="1100" b="0" dirty="0" smtClean="0">
                          <a:solidFill>
                            <a:schemeClr val="tx1"/>
                          </a:solidFill>
                        </a:rPr>
                        <a:t>Dar clic en la opción de editar.</a:t>
                      </a:r>
                    </a:p>
                    <a:p>
                      <a:pPr marL="342900" indent="-342900">
                        <a:buAutoNum type="arabicPeriod"/>
                      </a:pPr>
                      <a:r>
                        <a:rPr lang="es-ES" sz="1100" b="0" dirty="0" smtClean="0">
                          <a:solidFill>
                            <a:schemeClr val="tx1"/>
                          </a:solidFill>
                        </a:rPr>
                        <a:t>Actualizar sus datos.</a:t>
                      </a:r>
                    </a:p>
                    <a:p>
                      <a:pPr marL="342900" indent="-342900">
                        <a:buAutoNum type="arabicPeriod"/>
                      </a:pPr>
                      <a:r>
                        <a:rPr lang="es-ES" sz="1100" b="0" dirty="0" smtClean="0">
                          <a:solidFill>
                            <a:schemeClr val="tx1"/>
                          </a:solidFill>
                        </a:rPr>
                        <a:t>Dar</a:t>
                      </a:r>
                      <a:r>
                        <a:rPr lang="es-ES" sz="1100" b="0" baseline="0" dirty="0" smtClean="0">
                          <a:solidFill>
                            <a:schemeClr val="tx1"/>
                          </a:solidFill>
                        </a:rPr>
                        <a:t> clic en guardar.</a:t>
                      </a:r>
                      <a:endParaRPr lang="es-MX" sz="1100" b="0" dirty="0">
                        <a:solidFill>
                          <a:schemeClr val="tx1"/>
                        </a:solidFill>
                      </a:endParaRPr>
                    </a:p>
                  </a:txBody>
                  <a:tcPr marL="68580" marR="68580" marT="34290" marB="34290">
                    <a:solidFill>
                      <a:schemeClr val="bg2"/>
                    </a:solidFill>
                  </a:tcPr>
                </a:tc>
                <a:tc>
                  <a:txBody>
                    <a:bodyPr/>
                    <a:lstStyle/>
                    <a:p>
                      <a:r>
                        <a:rPr lang="es-ES" sz="1100" b="0" dirty="0" smtClean="0">
                          <a:solidFill>
                            <a:schemeClr val="tx1"/>
                          </a:solidFill>
                        </a:rPr>
                        <a:t>Actualizar los datos del perfil</a:t>
                      </a:r>
                      <a:r>
                        <a:rPr lang="es-ES" sz="1100" b="0" baseline="0" dirty="0" smtClean="0">
                          <a:solidFill>
                            <a:schemeClr val="tx1"/>
                          </a:solidFill>
                        </a:rPr>
                        <a:t> de manera correcta para que estas se almacenen en la base de datos.</a:t>
                      </a:r>
                      <a:endParaRPr lang="es-MX" sz="1100" b="0" dirty="0">
                        <a:solidFill>
                          <a:schemeClr val="tx1"/>
                        </a:solidFill>
                      </a:endParaRPr>
                    </a:p>
                  </a:txBody>
                  <a:tcPr marL="68580" marR="68580" marT="34290" marB="34290">
                    <a:solidFill>
                      <a:schemeClr val="bg2"/>
                    </a:solidFill>
                  </a:tcPr>
                </a:tc>
                <a:tc>
                  <a:txBody>
                    <a:bodyPr/>
                    <a:lstStyle/>
                    <a:p>
                      <a:r>
                        <a:rPr lang="es-ES" sz="1100" b="0" dirty="0" smtClean="0">
                          <a:solidFill>
                            <a:schemeClr val="tx1"/>
                          </a:solidFill>
                        </a:rPr>
                        <a:t>Se validan</a:t>
                      </a:r>
                      <a:r>
                        <a:rPr lang="es-ES" sz="1100" b="0" baseline="0" dirty="0" smtClean="0">
                          <a:solidFill>
                            <a:schemeClr val="tx1"/>
                          </a:solidFill>
                        </a:rPr>
                        <a:t> los datos de entrada, y se actualizan los datos de acuerdo a los campos que se reflejan.</a:t>
                      </a:r>
                      <a:endParaRPr lang="es-MX" sz="1100" b="0" dirty="0">
                        <a:solidFill>
                          <a:schemeClr val="tx1"/>
                        </a:solidFill>
                      </a:endParaRPr>
                    </a:p>
                  </a:txBody>
                  <a:tcPr marL="68580" marR="68580" marT="34290" marB="34290">
                    <a:solidFill>
                      <a:schemeClr val="bg2"/>
                    </a:solidFill>
                  </a:tcPr>
                </a:tc>
                <a:tc>
                  <a:txBody>
                    <a:bodyPr/>
                    <a:lstStyle/>
                    <a:p>
                      <a:pPr algn="ctr"/>
                      <a:r>
                        <a:rPr lang="es-ES" sz="1100" b="0" dirty="0" smtClean="0">
                          <a:solidFill>
                            <a:schemeClr val="tx1"/>
                          </a:solidFill>
                        </a:rPr>
                        <a:t>Éxito</a:t>
                      </a:r>
                      <a:endParaRPr lang="es-MX" sz="1100" b="0" dirty="0">
                        <a:solidFill>
                          <a:schemeClr val="tx1"/>
                        </a:solidFill>
                      </a:endParaRPr>
                    </a:p>
                  </a:txBody>
                  <a:tcPr marL="68580" marR="68580" marT="34290" marB="34290" anchor="ctr">
                    <a:solidFill>
                      <a:schemeClr val="bg2"/>
                    </a:solidFill>
                  </a:tcPr>
                </a:tc>
              </a:tr>
              <a:tr h="868680">
                <a:tc>
                  <a:txBody>
                    <a:bodyPr/>
                    <a:lstStyle/>
                    <a:p>
                      <a:pPr algn="ctr"/>
                      <a:r>
                        <a:rPr lang="es-ES" sz="1100" b="1" dirty="0" smtClean="0"/>
                        <a:t>Consulta de materias</a:t>
                      </a:r>
                      <a:endParaRPr lang="es-MX" sz="1100" b="1" dirty="0"/>
                    </a:p>
                  </a:txBody>
                  <a:tcPr marL="68580" marR="68580" marT="34290" marB="34290" anchor="ctr"/>
                </a:tc>
                <a:tc>
                  <a:txBody>
                    <a:bodyPr/>
                    <a:lstStyle/>
                    <a:p>
                      <a:r>
                        <a:rPr lang="es-ES" sz="1100" dirty="0" smtClean="0"/>
                        <a:t>Permitir</a:t>
                      </a:r>
                      <a:r>
                        <a:rPr lang="es-ES" sz="1100" baseline="0" dirty="0" smtClean="0"/>
                        <a:t> la visualización de las materias disponibles al usuario</a:t>
                      </a:r>
                      <a:endParaRPr lang="es-MX" sz="1100" dirty="0"/>
                    </a:p>
                  </a:txBody>
                  <a:tcPr marL="68580" marR="68580" marT="34290" marB="34290"/>
                </a:tc>
                <a:tc>
                  <a:txBody>
                    <a:bodyPr/>
                    <a:lstStyle/>
                    <a:p>
                      <a:pPr marL="342900" indent="-342900">
                        <a:buAutoNum type="arabicPeriod"/>
                      </a:pPr>
                      <a:r>
                        <a:rPr lang="es-ES" sz="1100" dirty="0" smtClean="0"/>
                        <a:t>Una vez que se inicie</a:t>
                      </a:r>
                      <a:r>
                        <a:rPr lang="es-ES" sz="1100" baseline="0" dirty="0" smtClean="0"/>
                        <a:t> sesión.</a:t>
                      </a:r>
                    </a:p>
                    <a:p>
                      <a:pPr marL="342900" indent="-342900">
                        <a:buAutoNum type="arabicPeriod"/>
                      </a:pPr>
                      <a:r>
                        <a:rPr lang="es-ES" sz="1100" baseline="0" dirty="0" smtClean="0"/>
                        <a:t>Poder visualizar las materias disponibles</a:t>
                      </a:r>
                      <a:endParaRPr lang="es-MX" sz="1100" dirty="0"/>
                    </a:p>
                  </a:txBody>
                  <a:tcPr marL="68580" marR="68580" marT="34290" marB="34290"/>
                </a:tc>
                <a:tc>
                  <a:txBody>
                    <a:bodyPr/>
                    <a:lstStyle/>
                    <a:p>
                      <a:r>
                        <a:rPr lang="es-ES" sz="1100" dirty="0" smtClean="0"/>
                        <a:t>Permitir la visualización</a:t>
                      </a:r>
                      <a:r>
                        <a:rPr lang="es-ES" sz="1100" baseline="0" dirty="0" smtClean="0"/>
                        <a:t> de las materias a los usuarios de manera correcta.</a:t>
                      </a:r>
                      <a:endParaRPr lang="es-MX" sz="1100" dirty="0"/>
                    </a:p>
                  </a:txBody>
                  <a:tcPr marL="68580" marR="68580" marT="34290" marB="34290"/>
                </a:tc>
                <a:tc>
                  <a:txBody>
                    <a:bodyPr/>
                    <a:lstStyle/>
                    <a:p>
                      <a:r>
                        <a:rPr lang="es-ES" sz="1100" dirty="0" smtClean="0"/>
                        <a:t>Una vez que se inicia</a:t>
                      </a:r>
                      <a:r>
                        <a:rPr lang="es-ES" sz="1100" baseline="0" dirty="0" smtClean="0"/>
                        <a:t> sesión mostrar la pantalla principal con las materias disponibles</a:t>
                      </a:r>
                      <a:endParaRPr lang="es-MX" sz="1100" dirty="0"/>
                    </a:p>
                  </a:txBody>
                  <a:tcPr marL="68580" marR="68580" marT="34290" marB="34290"/>
                </a:tc>
                <a:tc>
                  <a:txBody>
                    <a:bodyPr/>
                    <a:lstStyle/>
                    <a:p>
                      <a:pPr algn="ctr"/>
                      <a:r>
                        <a:rPr lang="es-ES" sz="1100" dirty="0" smtClean="0"/>
                        <a:t>Éxito</a:t>
                      </a:r>
                      <a:r>
                        <a:rPr lang="es-ES" sz="1100" baseline="0" dirty="0" smtClean="0"/>
                        <a:t> </a:t>
                      </a:r>
                      <a:endParaRPr lang="es-MX" sz="1100" dirty="0"/>
                    </a:p>
                  </a:txBody>
                  <a:tcPr marL="68580" marR="68580" marT="34290" marB="34290" anchor="ctr"/>
                </a:tc>
              </a:tr>
            </a:tbl>
          </a:graphicData>
        </a:graphic>
      </p:graphicFrame>
      <p:sp>
        <p:nvSpPr>
          <p:cNvPr id="4" name="Google Shape;221;p28"/>
          <p:cNvSpPr txBox="1">
            <a:spLocks noGrp="1"/>
          </p:cNvSpPr>
          <p:nvPr>
            <p:ph type="sldNum" idx="12"/>
          </p:nvPr>
        </p:nvSpPr>
        <p:spPr>
          <a:xfrm flipH="1">
            <a:off x="8023976" y="448340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34</a:t>
            </a:r>
            <a:endParaRPr dirty="0"/>
          </a:p>
        </p:txBody>
      </p:sp>
    </p:spTree>
    <p:extLst>
      <p:ext uri="{BB962C8B-B14F-4D97-AF65-F5344CB8AC3E}">
        <p14:creationId xmlns:p14="http://schemas.microsoft.com/office/powerpoint/2010/main" val="1649139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600467" y="72729"/>
            <a:ext cx="7886700" cy="55287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600" b="1" dirty="0">
                <a:latin typeface="IBM Plex Sans Condensed Medium"/>
              </a:rPr>
              <a:t>2. Pruebas de interfaz de usuario (UI)</a:t>
            </a:r>
          </a:p>
        </p:txBody>
      </p:sp>
      <p:graphicFrame>
        <p:nvGraphicFramePr>
          <p:cNvPr id="5" name="Tabla 4"/>
          <p:cNvGraphicFramePr>
            <a:graphicFrameLocks noGrp="1"/>
          </p:cNvGraphicFramePr>
          <p:nvPr>
            <p:extLst/>
          </p:nvPr>
        </p:nvGraphicFramePr>
        <p:xfrm>
          <a:off x="122639" y="631166"/>
          <a:ext cx="8864436" cy="3763478"/>
        </p:xfrm>
        <a:graphic>
          <a:graphicData uri="http://schemas.openxmlformats.org/drawingml/2006/table">
            <a:tbl>
              <a:tblPr firstRow="1" bandRow="1">
                <a:tableStyleId>{073A0DAA-6AF3-43AB-8588-CEC1D06C72B9}</a:tableStyleId>
              </a:tblPr>
              <a:tblGrid>
                <a:gridCol w="1477406"/>
                <a:gridCol w="1477406"/>
                <a:gridCol w="1477406"/>
                <a:gridCol w="1477406"/>
                <a:gridCol w="1477406"/>
                <a:gridCol w="1477406"/>
              </a:tblGrid>
              <a:tr h="463109">
                <a:tc>
                  <a:txBody>
                    <a:bodyPr/>
                    <a:lstStyle/>
                    <a:p>
                      <a:r>
                        <a:rPr lang="es-ES" sz="1100" dirty="0" smtClean="0"/>
                        <a:t>Caso de prueba</a:t>
                      </a:r>
                      <a:endParaRPr lang="es-MX" sz="1100" dirty="0"/>
                    </a:p>
                  </a:txBody>
                  <a:tcPr marL="68580" marR="68580" marT="34290" marB="34290"/>
                </a:tc>
                <a:tc>
                  <a:txBody>
                    <a:bodyPr/>
                    <a:lstStyle/>
                    <a:p>
                      <a:r>
                        <a:rPr lang="es-ES" sz="1100" dirty="0" smtClean="0"/>
                        <a:t>Descripción</a:t>
                      </a:r>
                      <a:endParaRPr lang="es-MX" sz="1100" dirty="0"/>
                    </a:p>
                  </a:txBody>
                  <a:tcPr marL="68580" marR="68580" marT="34290" marB="34290"/>
                </a:tc>
                <a:tc>
                  <a:txBody>
                    <a:bodyPr/>
                    <a:lstStyle/>
                    <a:p>
                      <a:r>
                        <a:rPr lang="es-ES" sz="1100" dirty="0" smtClean="0"/>
                        <a:t>Pasos</a:t>
                      </a:r>
                      <a:endParaRPr lang="es-MX" sz="1100" dirty="0"/>
                    </a:p>
                  </a:txBody>
                  <a:tcPr marL="68580" marR="68580" marT="34290" marB="34290"/>
                </a:tc>
                <a:tc>
                  <a:txBody>
                    <a:bodyPr/>
                    <a:lstStyle/>
                    <a:p>
                      <a:r>
                        <a:rPr lang="es-ES" sz="1100" dirty="0" smtClean="0"/>
                        <a:t>Resultado Esperado</a:t>
                      </a:r>
                      <a:endParaRPr lang="es-MX" sz="1100" dirty="0"/>
                    </a:p>
                  </a:txBody>
                  <a:tcPr marL="68580" marR="68580" marT="34290" marB="34290"/>
                </a:tc>
                <a:tc>
                  <a:txBody>
                    <a:bodyPr/>
                    <a:lstStyle/>
                    <a:p>
                      <a:r>
                        <a:rPr lang="es-ES" sz="1100" dirty="0" smtClean="0"/>
                        <a:t>Resultado Real</a:t>
                      </a:r>
                      <a:endParaRPr lang="es-MX" sz="11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dirty="0" smtClean="0"/>
                        <a:t>Estado (Éxito, Pendiente,</a:t>
                      </a:r>
                      <a:r>
                        <a:rPr lang="es-ES" sz="1100" baseline="0" dirty="0" smtClean="0"/>
                        <a:t> Fallido</a:t>
                      </a:r>
                      <a:r>
                        <a:rPr lang="es-ES" sz="1100" dirty="0" smtClean="0"/>
                        <a:t>)</a:t>
                      </a:r>
                      <a:endParaRPr lang="es-MX" sz="1100" dirty="0" smtClean="0"/>
                    </a:p>
                  </a:txBody>
                  <a:tcPr marL="68580" marR="68580" marT="34290" marB="34290"/>
                </a:tc>
              </a:tr>
              <a:tr h="1653962">
                <a:tc>
                  <a:txBody>
                    <a:bodyPr/>
                    <a:lstStyle/>
                    <a:p>
                      <a:pPr algn="ctr"/>
                      <a:r>
                        <a:rPr lang="es-ES" sz="1100" b="1" dirty="0" smtClean="0"/>
                        <a:t>Diseño</a:t>
                      </a:r>
                      <a:r>
                        <a:rPr lang="es-ES" sz="1100" b="1" baseline="0" dirty="0" smtClean="0"/>
                        <a:t> y navegación</a:t>
                      </a:r>
                      <a:endParaRPr lang="es-MX" sz="1100" b="1" dirty="0"/>
                    </a:p>
                  </a:txBody>
                  <a:tcPr marL="68580" marR="68580" marT="34290" marB="34290" anchor="ctr"/>
                </a:tc>
                <a:tc>
                  <a:txBody>
                    <a:bodyPr/>
                    <a:lstStyle/>
                    <a:p>
                      <a:r>
                        <a:rPr lang="es-ES" sz="1100" dirty="0" smtClean="0"/>
                        <a:t>Evaluar</a:t>
                      </a:r>
                      <a:r>
                        <a:rPr lang="es-ES" sz="1100" baseline="0" dirty="0" smtClean="0"/>
                        <a:t> el diseño y la navegación de la aplicación</a:t>
                      </a:r>
                      <a:endParaRPr lang="es-MX" sz="1100" dirty="0"/>
                    </a:p>
                  </a:txBody>
                  <a:tcPr marL="68580" marR="68580" marT="34290" marB="34290"/>
                </a:tc>
                <a:tc>
                  <a:txBody>
                    <a:bodyPr/>
                    <a:lstStyle/>
                    <a:p>
                      <a:pPr marL="342900" indent="-342900">
                        <a:buAutoNum type="arabicPeriod"/>
                      </a:pPr>
                      <a:r>
                        <a:rPr lang="es-ES" sz="1100" baseline="0" dirty="0" smtClean="0"/>
                        <a:t>Navegar por todas las pantallas.</a:t>
                      </a:r>
                    </a:p>
                    <a:p>
                      <a:pPr marL="342900" indent="-342900">
                        <a:buAutoNum type="arabicPeriod"/>
                      </a:pPr>
                      <a:r>
                        <a:rPr lang="es-ES" sz="1100" baseline="0" dirty="0" smtClean="0"/>
                        <a:t>Evaluar el diseño y la usabilidad.</a:t>
                      </a:r>
                    </a:p>
                  </a:txBody>
                  <a:tcPr marL="68580" marR="68580" marT="34290" marB="34290"/>
                </a:tc>
                <a:tc>
                  <a:txBody>
                    <a:bodyPr/>
                    <a:lstStyle/>
                    <a:p>
                      <a:r>
                        <a:rPr lang="es-ES" sz="1100" dirty="0" smtClean="0"/>
                        <a:t>Diseño</a:t>
                      </a:r>
                      <a:r>
                        <a:rPr lang="es-ES" sz="1100" baseline="0" dirty="0" smtClean="0"/>
                        <a:t> atractivo y navegación fluida</a:t>
                      </a:r>
                      <a:endParaRPr lang="es-MX" sz="1100" dirty="0"/>
                    </a:p>
                  </a:txBody>
                  <a:tcPr marL="68580" marR="68580" marT="34290" marB="34290"/>
                </a:tc>
                <a:tc>
                  <a:txBody>
                    <a:bodyPr/>
                    <a:lstStyle/>
                    <a:p>
                      <a:r>
                        <a:rPr lang="es-ES" sz="1100" dirty="0" smtClean="0"/>
                        <a:t>La</a:t>
                      </a:r>
                      <a:r>
                        <a:rPr lang="es-ES" sz="1100" baseline="0" dirty="0" smtClean="0"/>
                        <a:t> navegación es fluida entre las vistas y el diseño es atractivo y cumple con lo esperado</a:t>
                      </a:r>
                      <a:endParaRPr lang="es-MX" sz="1100" dirty="0"/>
                    </a:p>
                  </a:txBody>
                  <a:tcPr marL="68580" marR="68580" marT="34290" marB="34290"/>
                </a:tc>
                <a:tc>
                  <a:txBody>
                    <a:bodyPr/>
                    <a:lstStyle/>
                    <a:p>
                      <a:pPr algn="ctr"/>
                      <a:r>
                        <a:rPr lang="es-ES" sz="1100" dirty="0" smtClean="0"/>
                        <a:t>Éxito</a:t>
                      </a:r>
                      <a:endParaRPr lang="es-MX" sz="1100" dirty="0"/>
                    </a:p>
                  </a:txBody>
                  <a:tcPr marL="68580" marR="68580" marT="34290" marB="34290" anchor="ctr"/>
                </a:tc>
              </a:tr>
              <a:tr h="1646407">
                <a:tc>
                  <a:txBody>
                    <a:bodyPr/>
                    <a:lstStyle/>
                    <a:p>
                      <a:pPr algn="ctr"/>
                      <a:r>
                        <a:rPr lang="es-ES" sz="1100" b="1" dirty="0" smtClean="0"/>
                        <a:t>Resolución</a:t>
                      </a:r>
                      <a:r>
                        <a:rPr lang="es-ES" sz="1100" b="1" baseline="0" dirty="0" smtClean="0"/>
                        <a:t> de pantalla</a:t>
                      </a:r>
                      <a:endParaRPr lang="es-MX" sz="1100" b="1" dirty="0"/>
                    </a:p>
                  </a:txBody>
                  <a:tcPr marL="68580" marR="68580" marT="34290" marB="34290" anchor="ctr"/>
                </a:tc>
                <a:tc>
                  <a:txBody>
                    <a:bodyPr/>
                    <a:lstStyle/>
                    <a:p>
                      <a:r>
                        <a:rPr lang="es-ES" sz="1100" dirty="0" smtClean="0"/>
                        <a:t>Verificar</a:t>
                      </a:r>
                      <a:r>
                        <a:rPr lang="es-ES" sz="1100" baseline="0" dirty="0" smtClean="0"/>
                        <a:t> que la aplicación se adapte correctamente a diferentes resoluciones de pantalla</a:t>
                      </a:r>
                      <a:endParaRPr lang="es-MX" sz="1100" dirty="0"/>
                    </a:p>
                  </a:txBody>
                  <a:tcPr marL="68580" marR="68580" marT="34290" marB="34290"/>
                </a:tc>
                <a:tc>
                  <a:txBody>
                    <a:bodyPr/>
                    <a:lstStyle/>
                    <a:p>
                      <a:pPr marL="342900" indent="-342900">
                        <a:buAutoNum type="arabicPeriod"/>
                      </a:pPr>
                      <a:r>
                        <a:rPr lang="es-ES" sz="1100" dirty="0" smtClean="0"/>
                        <a:t>Probar</a:t>
                      </a:r>
                      <a:r>
                        <a:rPr lang="es-ES" sz="1100" baseline="0" dirty="0" smtClean="0"/>
                        <a:t> en diferentes dispositivos con distintas resoluciones.</a:t>
                      </a:r>
                      <a:endParaRPr lang="es-MX" sz="1100" dirty="0"/>
                    </a:p>
                  </a:txBody>
                  <a:tcPr marL="68580" marR="68580" marT="34290" marB="34290"/>
                </a:tc>
                <a:tc>
                  <a:txBody>
                    <a:bodyPr/>
                    <a:lstStyle/>
                    <a:p>
                      <a:r>
                        <a:rPr lang="es-ES" sz="1100" dirty="0" smtClean="0"/>
                        <a:t>Apariencia</a:t>
                      </a:r>
                      <a:r>
                        <a:rPr lang="es-ES" sz="1100" baseline="0" dirty="0" smtClean="0"/>
                        <a:t> y diseño adecuado en todas las resoluciones probadas</a:t>
                      </a:r>
                      <a:endParaRPr lang="es-MX" sz="1100" dirty="0"/>
                    </a:p>
                  </a:txBody>
                  <a:tcPr marL="68580" marR="68580" marT="34290" marB="34290"/>
                </a:tc>
                <a:tc>
                  <a:txBody>
                    <a:bodyPr/>
                    <a:lstStyle/>
                    <a:p>
                      <a:r>
                        <a:rPr lang="es-ES" sz="1100" dirty="0" smtClean="0"/>
                        <a:t>Se</a:t>
                      </a:r>
                      <a:r>
                        <a:rPr lang="es-ES" sz="1100" baseline="0" dirty="0" smtClean="0"/>
                        <a:t> a probado en dos diferentes dispositivos, el 80 % cumple con lo solicitado</a:t>
                      </a:r>
                      <a:endParaRPr lang="es-MX" sz="1100" dirty="0"/>
                    </a:p>
                  </a:txBody>
                  <a:tcPr marL="68580" marR="68580" marT="34290" marB="34290"/>
                </a:tc>
                <a:tc>
                  <a:txBody>
                    <a:bodyPr/>
                    <a:lstStyle/>
                    <a:p>
                      <a:pPr algn="ctr"/>
                      <a:r>
                        <a:rPr lang="es-ES" sz="1100" dirty="0" smtClean="0"/>
                        <a:t>Pendiente</a:t>
                      </a:r>
                      <a:endParaRPr lang="es-MX" sz="1100" dirty="0"/>
                    </a:p>
                  </a:txBody>
                  <a:tcPr marL="68580" marR="68580" marT="34290" marB="34290" anchor="ctr"/>
                </a:tc>
              </a:tr>
            </a:tbl>
          </a:graphicData>
        </a:graphic>
      </p:graphicFrame>
      <p:sp>
        <p:nvSpPr>
          <p:cNvPr id="4" name="Google Shape;221;p28"/>
          <p:cNvSpPr txBox="1">
            <a:spLocks noGrp="1"/>
          </p:cNvSpPr>
          <p:nvPr>
            <p:ph type="sldNum" idx="12"/>
          </p:nvPr>
        </p:nvSpPr>
        <p:spPr>
          <a:xfrm flipH="1">
            <a:off x="8023976" y="448340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35</a:t>
            </a:r>
            <a:endParaRPr dirty="0"/>
          </a:p>
        </p:txBody>
      </p:sp>
    </p:spTree>
    <p:extLst>
      <p:ext uri="{BB962C8B-B14F-4D97-AF65-F5344CB8AC3E}">
        <p14:creationId xmlns:p14="http://schemas.microsoft.com/office/powerpoint/2010/main" val="39009501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600467" y="72729"/>
            <a:ext cx="7886700" cy="55287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600" b="1" dirty="0">
                <a:latin typeface="IBM Plex Sans Condensed Medium"/>
              </a:rPr>
              <a:t>3. Pruebas de rendimiento</a:t>
            </a:r>
          </a:p>
        </p:txBody>
      </p:sp>
      <p:graphicFrame>
        <p:nvGraphicFramePr>
          <p:cNvPr id="5" name="Tabla 4"/>
          <p:cNvGraphicFramePr>
            <a:graphicFrameLocks noGrp="1"/>
          </p:cNvGraphicFramePr>
          <p:nvPr>
            <p:extLst/>
          </p:nvPr>
        </p:nvGraphicFramePr>
        <p:xfrm>
          <a:off x="122639" y="625602"/>
          <a:ext cx="8864436" cy="3771033"/>
        </p:xfrm>
        <a:graphic>
          <a:graphicData uri="http://schemas.openxmlformats.org/drawingml/2006/table">
            <a:tbl>
              <a:tblPr firstRow="1" bandRow="1">
                <a:tableStyleId>{073A0DAA-6AF3-43AB-8588-CEC1D06C72B9}</a:tableStyleId>
              </a:tblPr>
              <a:tblGrid>
                <a:gridCol w="1477406"/>
                <a:gridCol w="1477406"/>
                <a:gridCol w="1477406"/>
                <a:gridCol w="1477406"/>
                <a:gridCol w="1477406"/>
                <a:gridCol w="1477406"/>
              </a:tblGrid>
              <a:tr h="463109">
                <a:tc>
                  <a:txBody>
                    <a:bodyPr/>
                    <a:lstStyle/>
                    <a:p>
                      <a:r>
                        <a:rPr lang="es-ES" sz="1100" dirty="0" smtClean="0"/>
                        <a:t>Caso de prueba</a:t>
                      </a:r>
                      <a:endParaRPr lang="es-MX" sz="1100" dirty="0"/>
                    </a:p>
                  </a:txBody>
                  <a:tcPr marL="68580" marR="68580" marT="34290" marB="34290"/>
                </a:tc>
                <a:tc>
                  <a:txBody>
                    <a:bodyPr/>
                    <a:lstStyle/>
                    <a:p>
                      <a:r>
                        <a:rPr lang="es-ES" sz="1100" dirty="0" smtClean="0"/>
                        <a:t>Descripción</a:t>
                      </a:r>
                      <a:endParaRPr lang="es-MX" sz="1100" dirty="0"/>
                    </a:p>
                  </a:txBody>
                  <a:tcPr marL="68580" marR="68580" marT="34290" marB="34290"/>
                </a:tc>
                <a:tc>
                  <a:txBody>
                    <a:bodyPr/>
                    <a:lstStyle/>
                    <a:p>
                      <a:r>
                        <a:rPr lang="es-ES" sz="1100" dirty="0" smtClean="0"/>
                        <a:t>Pasos</a:t>
                      </a:r>
                      <a:endParaRPr lang="es-MX" sz="1100" dirty="0"/>
                    </a:p>
                  </a:txBody>
                  <a:tcPr marL="68580" marR="68580" marT="34290" marB="34290"/>
                </a:tc>
                <a:tc>
                  <a:txBody>
                    <a:bodyPr/>
                    <a:lstStyle/>
                    <a:p>
                      <a:r>
                        <a:rPr lang="es-ES" sz="1100" dirty="0" smtClean="0"/>
                        <a:t>Resultado Esperado</a:t>
                      </a:r>
                      <a:endParaRPr lang="es-MX" sz="1100" dirty="0"/>
                    </a:p>
                  </a:txBody>
                  <a:tcPr marL="68580" marR="68580" marT="34290" marB="34290"/>
                </a:tc>
                <a:tc>
                  <a:txBody>
                    <a:bodyPr/>
                    <a:lstStyle/>
                    <a:p>
                      <a:r>
                        <a:rPr lang="es-ES" sz="1100" dirty="0" smtClean="0"/>
                        <a:t>Resultado Real</a:t>
                      </a:r>
                      <a:endParaRPr lang="es-MX" sz="11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dirty="0" smtClean="0"/>
                        <a:t>Estado (Éxito, Pendiente,</a:t>
                      </a:r>
                      <a:r>
                        <a:rPr lang="es-ES" sz="1100" baseline="0" dirty="0" smtClean="0"/>
                        <a:t> Fallido</a:t>
                      </a:r>
                      <a:r>
                        <a:rPr lang="es-ES" sz="1100" dirty="0" smtClean="0"/>
                        <a:t>)</a:t>
                      </a:r>
                      <a:endParaRPr lang="es-MX" sz="1100" dirty="0" smtClean="0"/>
                    </a:p>
                  </a:txBody>
                  <a:tcPr marL="68580" marR="68580" marT="34290" marB="34290"/>
                </a:tc>
              </a:tr>
              <a:tr h="1653962">
                <a:tc>
                  <a:txBody>
                    <a:bodyPr/>
                    <a:lstStyle/>
                    <a:p>
                      <a:pPr algn="ctr"/>
                      <a:r>
                        <a:rPr lang="es-ES" sz="1100" b="1" dirty="0" smtClean="0"/>
                        <a:t>Tiempo</a:t>
                      </a:r>
                      <a:r>
                        <a:rPr lang="es-ES" sz="1100" b="1" baseline="0" dirty="0" smtClean="0"/>
                        <a:t> de carga</a:t>
                      </a:r>
                      <a:endParaRPr lang="es-MX" sz="1100" b="1" dirty="0"/>
                    </a:p>
                  </a:txBody>
                  <a:tcPr marL="68580" marR="68580" marT="34290" marB="34290" anchor="ctr"/>
                </a:tc>
                <a:tc>
                  <a:txBody>
                    <a:bodyPr/>
                    <a:lstStyle/>
                    <a:p>
                      <a:r>
                        <a:rPr lang="es-ES" sz="1100" dirty="0" smtClean="0"/>
                        <a:t>Evaluar</a:t>
                      </a:r>
                      <a:r>
                        <a:rPr lang="es-ES" sz="1100" baseline="0" dirty="0" smtClean="0"/>
                        <a:t> el tiempo de carga de la aplicación</a:t>
                      </a:r>
                      <a:endParaRPr lang="es-MX" sz="1100" dirty="0"/>
                    </a:p>
                  </a:txBody>
                  <a:tcPr marL="68580" marR="68580" marT="34290" marB="34290"/>
                </a:tc>
                <a:tc>
                  <a:txBody>
                    <a:bodyPr/>
                    <a:lstStyle/>
                    <a:p>
                      <a:pPr marL="342900" indent="-342900">
                        <a:buAutoNum type="arabicPeriod"/>
                      </a:pPr>
                      <a:r>
                        <a:rPr lang="es-ES" sz="1100" baseline="0" dirty="0" smtClean="0"/>
                        <a:t>Abrir la aplicación.</a:t>
                      </a:r>
                    </a:p>
                    <a:p>
                      <a:pPr marL="342900" indent="-342900">
                        <a:buAutoNum type="arabicPeriod"/>
                      </a:pPr>
                      <a:r>
                        <a:rPr lang="es-ES" sz="1100" baseline="0" dirty="0" smtClean="0"/>
                        <a:t>Registrar el tiempo de carga.</a:t>
                      </a:r>
                    </a:p>
                  </a:txBody>
                  <a:tcPr marL="68580" marR="68580" marT="34290" marB="34290"/>
                </a:tc>
                <a:tc>
                  <a:txBody>
                    <a:bodyPr/>
                    <a:lstStyle/>
                    <a:p>
                      <a:r>
                        <a:rPr lang="es-ES" sz="1100" dirty="0" smtClean="0"/>
                        <a:t>Carga</a:t>
                      </a:r>
                      <a:r>
                        <a:rPr lang="es-ES" sz="1100" baseline="0" dirty="0" smtClean="0"/>
                        <a:t> rápida de la aplicación</a:t>
                      </a:r>
                      <a:endParaRPr lang="es-MX" sz="1100" dirty="0"/>
                    </a:p>
                  </a:txBody>
                  <a:tcPr marL="68580" marR="68580" marT="34290" marB="34290"/>
                </a:tc>
                <a:tc>
                  <a:txBody>
                    <a:bodyPr/>
                    <a:lstStyle/>
                    <a:p>
                      <a:r>
                        <a:rPr lang="es-ES" sz="1100" dirty="0" smtClean="0"/>
                        <a:t>La</a:t>
                      </a:r>
                      <a:r>
                        <a:rPr lang="es-ES" sz="1100" baseline="0" dirty="0" smtClean="0"/>
                        <a:t> carga de la aplicación es rápida y flexible.</a:t>
                      </a:r>
                      <a:endParaRPr lang="es-MX" sz="1100" dirty="0"/>
                    </a:p>
                  </a:txBody>
                  <a:tcPr marL="68580" marR="68580" marT="34290" marB="34290"/>
                </a:tc>
                <a:tc>
                  <a:txBody>
                    <a:bodyPr/>
                    <a:lstStyle/>
                    <a:p>
                      <a:pPr algn="ctr"/>
                      <a:r>
                        <a:rPr lang="es-ES" sz="1100" dirty="0" smtClean="0"/>
                        <a:t>Éxito</a:t>
                      </a:r>
                      <a:endParaRPr lang="es-MX" sz="1100" dirty="0"/>
                    </a:p>
                  </a:txBody>
                  <a:tcPr marL="68580" marR="68580" marT="34290" marB="34290" anchor="ctr"/>
                </a:tc>
              </a:tr>
              <a:tr h="1653962">
                <a:tc>
                  <a:txBody>
                    <a:bodyPr/>
                    <a:lstStyle/>
                    <a:p>
                      <a:pPr algn="ctr"/>
                      <a:r>
                        <a:rPr lang="es-ES" sz="1100" b="1" dirty="0" smtClean="0"/>
                        <a:t>Uso</a:t>
                      </a:r>
                      <a:r>
                        <a:rPr lang="es-ES" sz="1100" b="1" baseline="0" dirty="0" smtClean="0"/>
                        <a:t> de recursos</a:t>
                      </a:r>
                      <a:endParaRPr lang="es-MX" sz="1100" b="1" dirty="0"/>
                    </a:p>
                  </a:txBody>
                  <a:tcPr marL="68580" marR="68580" marT="34290" marB="34290" anchor="ctr"/>
                </a:tc>
                <a:tc>
                  <a:txBody>
                    <a:bodyPr/>
                    <a:lstStyle/>
                    <a:p>
                      <a:r>
                        <a:rPr lang="es-ES" sz="1100" dirty="0" smtClean="0"/>
                        <a:t>Verificar</a:t>
                      </a:r>
                      <a:r>
                        <a:rPr lang="es-ES" sz="1100" baseline="0" dirty="0" smtClean="0"/>
                        <a:t> el uso de recursos como, CPU, memoria y batería.</a:t>
                      </a:r>
                      <a:endParaRPr lang="es-MX" sz="1100" dirty="0"/>
                    </a:p>
                  </a:txBody>
                  <a:tcPr marL="68580" marR="68580" marT="34290" marB="34290"/>
                </a:tc>
                <a:tc>
                  <a:txBody>
                    <a:bodyPr/>
                    <a:lstStyle/>
                    <a:p>
                      <a:pPr marL="342900" indent="-342900">
                        <a:buAutoNum type="arabicPeriod"/>
                      </a:pPr>
                      <a:r>
                        <a:rPr lang="es-ES" sz="1100" dirty="0" smtClean="0"/>
                        <a:t>Usar</a:t>
                      </a:r>
                      <a:r>
                        <a:rPr lang="es-ES" sz="1100" baseline="0" dirty="0" smtClean="0"/>
                        <a:t> herramientas de monitoreo de recursos</a:t>
                      </a:r>
                      <a:endParaRPr lang="es-MX" sz="1100" dirty="0"/>
                    </a:p>
                  </a:txBody>
                  <a:tcPr marL="68580" marR="68580" marT="34290" marB="34290"/>
                </a:tc>
                <a:tc>
                  <a:txBody>
                    <a:bodyPr/>
                    <a:lstStyle/>
                    <a:p>
                      <a:r>
                        <a:rPr lang="es-ES" sz="1100" dirty="0" smtClean="0"/>
                        <a:t>Uso</a:t>
                      </a:r>
                      <a:r>
                        <a:rPr lang="es-ES" sz="1100" baseline="0" dirty="0" smtClean="0"/>
                        <a:t> eficiente de recursos, sin agotar la batería</a:t>
                      </a:r>
                      <a:endParaRPr lang="es-MX" sz="1100" dirty="0"/>
                    </a:p>
                  </a:txBody>
                  <a:tcPr marL="68580" marR="68580" marT="34290" marB="34290"/>
                </a:tc>
                <a:tc>
                  <a:txBody>
                    <a:bodyPr/>
                    <a:lstStyle/>
                    <a:p>
                      <a:endParaRPr lang="es-MX" sz="1100" dirty="0"/>
                    </a:p>
                  </a:txBody>
                  <a:tcPr marL="68580" marR="68580" marT="34290" marB="34290"/>
                </a:tc>
                <a:tc>
                  <a:txBody>
                    <a:bodyPr/>
                    <a:lstStyle/>
                    <a:p>
                      <a:pPr algn="ctr"/>
                      <a:r>
                        <a:rPr lang="es-ES" sz="1100" dirty="0" smtClean="0"/>
                        <a:t>Pendiente</a:t>
                      </a:r>
                      <a:endParaRPr lang="es-MX" sz="1100" dirty="0"/>
                    </a:p>
                  </a:txBody>
                  <a:tcPr marL="68580" marR="68580" marT="34290" marB="34290" anchor="ctr"/>
                </a:tc>
              </a:tr>
            </a:tbl>
          </a:graphicData>
        </a:graphic>
      </p:graphicFrame>
      <p:sp>
        <p:nvSpPr>
          <p:cNvPr id="4" name="Google Shape;221;p28"/>
          <p:cNvSpPr txBox="1">
            <a:spLocks noGrp="1"/>
          </p:cNvSpPr>
          <p:nvPr>
            <p:ph type="sldNum" idx="12"/>
          </p:nvPr>
        </p:nvSpPr>
        <p:spPr>
          <a:xfrm flipH="1">
            <a:off x="8023976" y="448340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36</a:t>
            </a:r>
            <a:endParaRPr dirty="0"/>
          </a:p>
        </p:txBody>
      </p:sp>
    </p:spTree>
    <p:extLst>
      <p:ext uri="{BB962C8B-B14F-4D97-AF65-F5344CB8AC3E}">
        <p14:creationId xmlns:p14="http://schemas.microsoft.com/office/powerpoint/2010/main" val="475601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600467" y="72729"/>
            <a:ext cx="2947066" cy="55287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600" b="1" dirty="0">
                <a:latin typeface="IBM Plex Sans Condensed Medium"/>
              </a:rPr>
              <a:t>3. Pruebas de Seguridad</a:t>
            </a:r>
          </a:p>
        </p:txBody>
      </p:sp>
      <p:graphicFrame>
        <p:nvGraphicFramePr>
          <p:cNvPr id="5" name="Tabla 4"/>
          <p:cNvGraphicFramePr>
            <a:graphicFrameLocks noGrp="1"/>
          </p:cNvGraphicFramePr>
          <p:nvPr>
            <p:extLst/>
          </p:nvPr>
        </p:nvGraphicFramePr>
        <p:xfrm>
          <a:off x="122639" y="625602"/>
          <a:ext cx="8864436" cy="3771033"/>
        </p:xfrm>
        <a:graphic>
          <a:graphicData uri="http://schemas.openxmlformats.org/drawingml/2006/table">
            <a:tbl>
              <a:tblPr firstRow="1" bandRow="1">
                <a:tableStyleId>{073A0DAA-6AF3-43AB-8588-CEC1D06C72B9}</a:tableStyleId>
              </a:tblPr>
              <a:tblGrid>
                <a:gridCol w="1477406"/>
                <a:gridCol w="1477406"/>
                <a:gridCol w="1551701"/>
                <a:gridCol w="1403111"/>
                <a:gridCol w="1477406"/>
                <a:gridCol w="1477406"/>
              </a:tblGrid>
              <a:tr h="463109">
                <a:tc>
                  <a:txBody>
                    <a:bodyPr/>
                    <a:lstStyle/>
                    <a:p>
                      <a:r>
                        <a:rPr lang="es-ES" sz="1100" dirty="0" smtClean="0"/>
                        <a:t>Caso de prueba</a:t>
                      </a:r>
                      <a:endParaRPr lang="es-MX" sz="1100" dirty="0"/>
                    </a:p>
                  </a:txBody>
                  <a:tcPr marL="68580" marR="68580" marT="34290" marB="34290"/>
                </a:tc>
                <a:tc>
                  <a:txBody>
                    <a:bodyPr/>
                    <a:lstStyle/>
                    <a:p>
                      <a:r>
                        <a:rPr lang="es-ES" sz="1100" dirty="0" smtClean="0"/>
                        <a:t>Descripción</a:t>
                      </a:r>
                      <a:endParaRPr lang="es-MX" sz="1100" dirty="0"/>
                    </a:p>
                  </a:txBody>
                  <a:tcPr marL="68580" marR="68580" marT="34290" marB="34290"/>
                </a:tc>
                <a:tc>
                  <a:txBody>
                    <a:bodyPr/>
                    <a:lstStyle/>
                    <a:p>
                      <a:r>
                        <a:rPr lang="es-ES" sz="1100" dirty="0" smtClean="0"/>
                        <a:t>Pasos</a:t>
                      </a:r>
                      <a:endParaRPr lang="es-MX" sz="1100" dirty="0"/>
                    </a:p>
                  </a:txBody>
                  <a:tcPr marL="68580" marR="68580" marT="34290" marB="34290"/>
                </a:tc>
                <a:tc>
                  <a:txBody>
                    <a:bodyPr/>
                    <a:lstStyle/>
                    <a:p>
                      <a:r>
                        <a:rPr lang="es-ES" sz="1100" dirty="0" smtClean="0"/>
                        <a:t>Resultado Esperado</a:t>
                      </a:r>
                      <a:endParaRPr lang="es-MX" sz="1100" dirty="0"/>
                    </a:p>
                  </a:txBody>
                  <a:tcPr marL="68580" marR="68580" marT="34290" marB="34290"/>
                </a:tc>
                <a:tc>
                  <a:txBody>
                    <a:bodyPr/>
                    <a:lstStyle/>
                    <a:p>
                      <a:r>
                        <a:rPr lang="es-ES" sz="1100" dirty="0" smtClean="0"/>
                        <a:t>Resultado Real</a:t>
                      </a:r>
                      <a:endParaRPr lang="es-MX" sz="11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dirty="0" smtClean="0"/>
                        <a:t>Estado (Éxito, Pendiente,</a:t>
                      </a:r>
                      <a:r>
                        <a:rPr lang="es-ES" sz="1100" baseline="0" dirty="0" smtClean="0"/>
                        <a:t> Fallido</a:t>
                      </a:r>
                      <a:r>
                        <a:rPr lang="es-ES" sz="1100" dirty="0" smtClean="0"/>
                        <a:t>)</a:t>
                      </a:r>
                      <a:endParaRPr lang="es-MX" sz="1100" dirty="0" smtClean="0"/>
                    </a:p>
                  </a:txBody>
                  <a:tcPr marL="68580" marR="68580" marT="34290" marB="34290"/>
                </a:tc>
              </a:tr>
              <a:tr h="1653962">
                <a:tc>
                  <a:txBody>
                    <a:bodyPr/>
                    <a:lstStyle/>
                    <a:p>
                      <a:pPr algn="ctr"/>
                      <a:r>
                        <a:rPr lang="es-ES" sz="1100" b="1" dirty="0" smtClean="0"/>
                        <a:t>Seguridad</a:t>
                      </a:r>
                      <a:r>
                        <a:rPr lang="es-ES" sz="1100" b="1" baseline="0" dirty="0" smtClean="0"/>
                        <a:t> de datos</a:t>
                      </a:r>
                      <a:endParaRPr lang="es-MX" sz="1100" b="1" dirty="0"/>
                    </a:p>
                  </a:txBody>
                  <a:tcPr marL="68580" marR="68580" marT="34290" marB="34290" anchor="ctr"/>
                </a:tc>
                <a:tc>
                  <a:txBody>
                    <a:bodyPr/>
                    <a:lstStyle/>
                    <a:p>
                      <a:r>
                        <a:rPr lang="es-ES" sz="1100" dirty="0" smtClean="0"/>
                        <a:t>Comprobar</a:t>
                      </a:r>
                      <a:r>
                        <a:rPr lang="es-ES" sz="1100" baseline="0" dirty="0" smtClean="0"/>
                        <a:t> la seguridad de los datos de los usuarios</a:t>
                      </a:r>
                      <a:endParaRPr lang="es-MX" sz="1100" dirty="0"/>
                    </a:p>
                  </a:txBody>
                  <a:tcPr marL="68580" marR="68580" marT="34290" marB="34290"/>
                </a:tc>
                <a:tc>
                  <a:txBody>
                    <a:bodyPr/>
                    <a:lstStyle/>
                    <a:p>
                      <a:pPr marL="342900" indent="-342900">
                        <a:buAutoNum type="arabicPeriod"/>
                      </a:pPr>
                      <a:r>
                        <a:rPr lang="es-ES" sz="1100" baseline="0" dirty="0" smtClean="0"/>
                        <a:t>Verificar el almacenamiento de datos.</a:t>
                      </a:r>
                    </a:p>
                    <a:p>
                      <a:pPr marL="342900" indent="-342900">
                        <a:buAutoNum type="arabicPeriod"/>
                      </a:pPr>
                      <a:r>
                        <a:rPr lang="es-ES" sz="1100" baseline="0" dirty="0" smtClean="0"/>
                        <a:t>Pruebas de presentación</a:t>
                      </a:r>
                    </a:p>
                  </a:txBody>
                  <a:tcPr marL="68580" marR="68580" marT="34290" marB="34290"/>
                </a:tc>
                <a:tc>
                  <a:txBody>
                    <a:bodyPr/>
                    <a:lstStyle/>
                    <a:p>
                      <a:r>
                        <a:rPr lang="es-ES" sz="1100" dirty="0" smtClean="0"/>
                        <a:t>Datos</a:t>
                      </a:r>
                      <a:r>
                        <a:rPr lang="es-ES" sz="1100" baseline="0" dirty="0" smtClean="0"/>
                        <a:t> seguros y protegidos </a:t>
                      </a:r>
                      <a:endParaRPr lang="es-MX" sz="1100" dirty="0"/>
                    </a:p>
                  </a:txBody>
                  <a:tcPr marL="68580" marR="68580" marT="34290" marB="34290"/>
                </a:tc>
                <a:tc>
                  <a:txBody>
                    <a:bodyPr/>
                    <a:lstStyle/>
                    <a:p>
                      <a:r>
                        <a:rPr lang="es-ES" sz="1100" dirty="0" smtClean="0"/>
                        <a:t>Los</a:t>
                      </a:r>
                      <a:r>
                        <a:rPr lang="es-ES" sz="1100" baseline="0" dirty="0" smtClean="0"/>
                        <a:t> datos como la contraseña cuenta con cifrado, por lo que es difícil identificar el dato.</a:t>
                      </a:r>
                      <a:endParaRPr lang="es-MX" sz="1100" dirty="0"/>
                    </a:p>
                  </a:txBody>
                  <a:tcPr marL="68580" marR="68580" marT="34290" marB="34290"/>
                </a:tc>
                <a:tc>
                  <a:txBody>
                    <a:bodyPr/>
                    <a:lstStyle/>
                    <a:p>
                      <a:pPr algn="ctr"/>
                      <a:r>
                        <a:rPr lang="es-ES" sz="1100" dirty="0" smtClean="0"/>
                        <a:t>Éxito</a:t>
                      </a:r>
                      <a:endParaRPr lang="es-MX" sz="1100" dirty="0"/>
                    </a:p>
                  </a:txBody>
                  <a:tcPr marL="68580" marR="68580" marT="34290" marB="34290" anchor="ctr"/>
                </a:tc>
              </a:tr>
              <a:tr h="1653962">
                <a:tc>
                  <a:txBody>
                    <a:bodyPr/>
                    <a:lstStyle/>
                    <a:p>
                      <a:pPr algn="ctr"/>
                      <a:r>
                        <a:rPr lang="es-ES" sz="1100" b="1" dirty="0" smtClean="0"/>
                        <a:t>Autenticación</a:t>
                      </a:r>
                      <a:r>
                        <a:rPr lang="es-ES" sz="1100" b="1" baseline="0" dirty="0" smtClean="0"/>
                        <a:t> y Autorización </a:t>
                      </a:r>
                      <a:endParaRPr lang="es-MX" sz="1100" b="1" dirty="0"/>
                    </a:p>
                  </a:txBody>
                  <a:tcPr marL="68580" marR="68580" marT="34290" marB="34290" anchor="ctr"/>
                </a:tc>
                <a:tc>
                  <a:txBody>
                    <a:bodyPr/>
                    <a:lstStyle/>
                    <a:p>
                      <a:r>
                        <a:rPr lang="es-ES" sz="1100" dirty="0" smtClean="0"/>
                        <a:t>Evaluar</a:t>
                      </a:r>
                      <a:r>
                        <a:rPr lang="es-ES" sz="1100" baseline="0" dirty="0" smtClean="0"/>
                        <a:t> la autenticación y autorización de usuarios</a:t>
                      </a:r>
                      <a:endParaRPr lang="es-MX" sz="1100" dirty="0"/>
                    </a:p>
                  </a:txBody>
                  <a:tcPr marL="68580" marR="68580" marT="34290" marB="34290"/>
                </a:tc>
                <a:tc>
                  <a:txBody>
                    <a:bodyPr/>
                    <a:lstStyle/>
                    <a:p>
                      <a:pPr marL="342900" indent="-342900">
                        <a:buAutoNum type="arabicPeriod"/>
                      </a:pPr>
                      <a:r>
                        <a:rPr lang="es-ES" sz="1100" dirty="0" smtClean="0"/>
                        <a:t>Pruebas</a:t>
                      </a:r>
                      <a:r>
                        <a:rPr lang="es-ES" sz="1100" baseline="0" dirty="0" smtClean="0"/>
                        <a:t> de autenticación.</a:t>
                      </a:r>
                    </a:p>
                    <a:p>
                      <a:pPr marL="342900" indent="-342900">
                        <a:buAutoNum type="arabicPeriod"/>
                      </a:pPr>
                      <a:r>
                        <a:rPr lang="es-ES" sz="1100" baseline="0" dirty="0" smtClean="0"/>
                        <a:t>Verificar permisos de usuario</a:t>
                      </a:r>
                      <a:endParaRPr lang="es-MX" sz="1100" dirty="0"/>
                    </a:p>
                  </a:txBody>
                  <a:tcPr marL="68580" marR="68580" marT="34290" marB="34290"/>
                </a:tc>
                <a:tc>
                  <a:txBody>
                    <a:bodyPr/>
                    <a:lstStyle/>
                    <a:p>
                      <a:r>
                        <a:rPr lang="es-ES" sz="1100" dirty="0" smtClean="0"/>
                        <a:t>Autenticación</a:t>
                      </a:r>
                      <a:r>
                        <a:rPr lang="es-ES" sz="1100" baseline="0" dirty="0" smtClean="0"/>
                        <a:t> y autorización correctas.</a:t>
                      </a:r>
                      <a:endParaRPr lang="es-MX" sz="1100" dirty="0"/>
                    </a:p>
                  </a:txBody>
                  <a:tcPr marL="68580" marR="68580" marT="34290" marB="34290"/>
                </a:tc>
                <a:tc>
                  <a:txBody>
                    <a:bodyPr/>
                    <a:lstStyle/>
                    <a:p>
                      <a:r>
                        <a:rPr lang="es-ES" sz="1100" dirty="0" smtClean="0"/>
                        <a:t>Se validan las credenciales ingresadas</a:t>
                      </a:r>
                      <a:r>
                        <a:rPr lang="es-ES" sz="1100" baseline="0" dirty="0" smtClean="0"/>
                        <a:t> en la base de datos para permitir el ingresos a la aplicación de manera correcta</a:t>
                      </a:r>
                      <a:endParaRPr lang="es-MX" sz="1100" dirty="0"/>
                    </a:p>
                  </a:txBody>
                  <a:tcPr marL="68580" marR="68580" marT="34290" marB="34290"/>
                </a:tc>
                <a:tc>
                  <a:txBody>
                    <a:bodyPr/>
                    <a:lstStyle/>
                    <a:p>
                      <a:pPr algn="ctr"/>
                      <a:r>
                        <a:rPr lang="es-ES" sz="1100" dirty="0" smtClean="0"/>
                        <a:t>Éxito</a:t>
                      </a:r>
                      <a:endParaRPr lang="es-MX" sz="1100" dirty="0"/>
                    </a:p>
                  </a:txBody>
                  <a:tcPr marL="68580" marR="68580" marT="34290" marB="34290" anchor="ctr"/>
                </a:tc>
              </a:tr>
            </a:tbl>
          </a:graphicData>
        </a:graphic>
      </p:graphicFrame>
      <p:sp>
        <p:nvSpPr>
          <p:cNvPr id="4" name="Google Shape;221;p28"/>
          <p:cNvSpPr txBox="1">
            <a:spLocks noGrp="1"/>
          </p:cNvSpPr>
          <p:nvPr>
            <p:ph type="sldNum" idx="12"/>
          </p:nvPr>
        </p:nvSpPr>
        <p:spPr>
          <a:xfrm flipH="1">
            <a:off x="8023976" y="448340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37</a:t>
            </a:r>
            <a:endParaRPr dirty="0"/>
          </a:p>
        </p:txBody>
      </p:sp>
    </p:spTree>
    <p:extLst>
      <p:ext uri="{BB962C8B-B14F-4D97-AF65-F5344CB8AC3E}">
        <p14:creationId xmlns:p14="http://schemas.microsoft.com/office/powerpoint/2010/main" val="36014454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600467" y="72729"/>
            <a:ext cx="3836066" cy="55287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600" b="1" dirty="0">
                <a:latin typeface="IBM Plex Sans Condensed Medium"/>
              </a:rPr>
              <a:t>3. Pruebas de rendimiento de Red</a:t>
            </a:r>
          </a:p>
        </p:txBody>
      </p:sp>
      <p:graphicFrame>
        <p:nvGraphicFramePr>
          <p:cNvPr id="5" name="Tabla 4"/>
          <p:cNvGraphicFramePr>
            <a:graphicFrameLocks noGrp="1"/>
          </p:cNvGraphicFramePr>
          <p:nvPr>
            <p:extLst/>
          </p:nvPr>
        </p:nvGraphicFramePr>
        <p:xfrm>
          <a:off x="122639" y="625602"/>
          <a:ext cx="8864436" cy="2117071"/>
        </p:xfrm>
        <a:graphic>
          <a:graphicData uri="http://schemas.openxmlformats.org/drawingml/2006/table">
            <a:tbl>
              <a:tblPr firstRow="1" bandRow="1">
                <a:tableStyleId>{073A0DAA-6AF3-43AB-8588-CEC1D06C72B9}</a:tableStyleId>
              </a:tblPr>
              <a:tblGrid>
                <a:gridCol w="1477406"/>
                <a:gridCol w="1477406"/>
                <a:gridCol w="1551701"/>
                <a:gridCol w="1403111"/>
                <a:gridCol w="1477406"/>
                <a:gridCol w="1477406"/>
              </a:tblGrid>
              <a:tr h="463109">
                <a:tc>
                  <a:txBody>
                    <a:bodyPr/>
                    <a:lstStyle/>
                    <a:p>
                      <a:r>
                        <a:rPr lang="es-ES" sz="1100" dirty="0" smtClean="0"/>
                        <a:t>Caso de prueba</a:t>
                      </a:r>
                      <a:endParaRPr lang="es-MX" sz="1100" dirty="0"/>
                    </a:p>
                  </a:txBody>
                  <a:tcPr marL="68580" marR="68580" marT="34290" marB="34290"/>
                </a:tc>
                <a:tc>
                  <a:txBody>
                    <a:bodyPr/>
                    <a:lstStyle/>
                    <a:p>
                      <a:r>
                        <a:rPr lang="es-ES" sz="1100" dirty="0" smtClean="0"/>
                        <a:t>Descripción</a:t>
                      </a:r>
                      <a:endParaRPr lang="es-MX" sz="1100" dirty="0"/>
                    </a:p>
                  </a:txBody>
                  <a:tcPr marL="68580" marR="68580" marT="34290" marB="34290"/>
                </a:tc>
                <a:tc>
                  <a:txBody>
                    <a:bodyPr/>
                    <a:lstStyle/>
                    <a:p>
                      <a:r>
                        <a:rPr lang="es-ES" sz="1100" dirty="0" smtClean="0"/>
                        <a:t>Pasos</a:t>
                      </a:r>
                      <a:endParaRPr lang="es-MX" sz="1100" dirty="0"/>
                    </a:p>
                  </a:txBody>
                  <a:tcPr marL="68580" marR="68580" marT="34290" marB="34290"/>
                </a:tc>
                <a:tc>
                  <a:txBody>
                    <a:bodyPr/>
                    <a:lstStyle/>
                    <a:p>
                      <a:r>
                        <a:rPr lang="es-ES" sz="1100" dirty="0" smtClean="0"/>
                        <a:t>Resultado Esperado</a:t>
                      </a:r>
                      <a:endParaRPr lang="es-MX" sz="1100" dirty="0"/>
                    </a:p>
                  </a:txBody>
                  <a:tcPr marL="68580" marR="68580" marT="34290" marB="34290"/>
                </a:tc>
                <a:tc>
                  <a:txBody>
                    <a:bodyPr/>
                    <a:lstStyle/>
                    <a:p>
                      <a:r>
                        <a:rPr lang="es-ES" sz="1100" dirty="0" smtClean="0"/>
                        <a:t>Resultado Real</a:t>
                      </a:r>
                      <a:endParaRPr lang="es-MX" sz="11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dirty="0" smtClean="0"/>
                        <a:t>Estado (Éxito, Pendiente,</a:t>
                      </a:r>
                      <a:r>
                        <a:rPr lang="es-ES" sz="1100" baseline="0" dirty="0" smtClean="0"/>
                        <a:t> Fallido</a:t>
                      </a:r>
                      <a:r>
                        <a:rPr lang="es-ES" sz="1100" dirty="0" smtClean="0"/>
                        <a:t>)</a:t>
                      </a:r>
                      <a:endParaRPr lang="es-MX" sz="1100" dirty="0" smtClean="0"/>
                    </a:p>
                  </a:txBody>
                  <a:tcPr marL="68580" marR="68580" marT="34290" marB="34290"/>
                </a:tc>
              </a:tr>
              <a:tr h="1653962">
                <a:tc>
                  <a:txBody>
                    <a:bodyPr/>
                    <a:lstStyle/>
                    <a:p>
                      <a:pPr algn="ctr"/>
                      <a:r>
                        <a:rPr lang="es-ES" sz="1100" b="1" dirty="0" smtClean="0"/>
                        <a:t>Conexión</a:t>
                      </a:r>
                      <a:r>
                        <a:rPr lang="es-ES" sz="1100" b="1" baseline="0" dirty="0" smtClean="0"/>
                        <a:t> de red</a:t>
                      </a:r>
                      <a:endParaRPr lang="es-MX" sz="1100" b="1" dirty="0"/>
                    </a:p>
                  </a:txBody>
                  <a:tcPr marL="68580" marR="68580" marT="34290" marB="34290" anchor="ctr"/>
                </a:tc>
                <a:tc>
                  <a:txBody>
                    <a:bodyPr/>
                    <a:lstStyle/>
                    <a:p>
                      <a:r>
                        <a:rPr lang="es-ES" sz="1100" dirty="0" smtClean="0"/>
                        <a:t>Probar</a:t>
                      </a:r>
                      <a:r>
                        <a:rPr lang="es-ES" sz="1100" baseline="0" dirty="0" smtClean="0"/>
                        <a:t> la aplicación en diferentes condiciones de red.</a:t>
                      </a:r>
                      <a:endParaRPr lang="es-MX" sz="1100" dirty="0"/>
                    </a:p>
                  </a:txBody>
                  <a:tcPr marL="68580" marR="68580" marT="34290" marB="34290"/>
                </a:tc>
                <a:tc>
                  <a:txBody>
                    <a:bodyPr/>
                    <a:lstStyle/>
                    <a:p>
                      <a:pPr marL="342900" indent="-342900">
                        <a:buAutoNum type="arabicPeriod"/>
                      </a:pPr>
                      <a:r>
                        <a:rPr lang="es-ES" sz="1100" baseline="0" dirty="0" smtClean="0"/>
                        <a:t>Cambiar entre WI-Fi y datos.</a:t>
                      </a:r>
                    </a:p>
                    <a:p>
                      <a:pPr marL="342900" indent="-342900">
                        <a:buAutoNum type="arabicPeriod"/>
                      </a:pPr>
                      <a:r>
                        <a:rPr lang="es-ES" sz="1100" baseline="0" dirty="0" smtClean="0"/>
                        <a:t>Evaluar la respuesta en la conexiones lentas.</a:t>
                      </a:r>
                    </a:p>
                  </a:txBody>
                  <a:tcPr marL="68580" marR="68580" marT="34290" marB="34290"/>
                </a:tc>
                <a:tc>
                  <a:txBody>
                    <a:bodyPr/>
                    <a:lstStyle/>
                    <a:p>
                      <a:r>
                        <a:rPr lang="es-ES" sz="1100" dirty="0" smtClean="0"/>
                        <a:t>Funcionamiento</a:t>
                      </a:r>
                      <a:r>
                        <a:rPr lang="es-ES" sz="1100" baseline="0" dirty="0" smtClean="0"/>
                        <a:t> óptimo en diversas conexiones de red.</a:t>
                      </a:r>
                      <a:endParaRPr lang="es-MX" sz="1100" dirty="0"/>
                    </a:p>
                  </a:txBody>
                  <a:tcPr marL="68580" marR="68580" marT="34290" marB="34290"/>
                </a:tc>
                <a:tc>
                  <a:txBody>
                    <a:bodyPr/>
                    <a:lstStyle/>
                    <a:p>
                      <a:endParaRPr lang="es-MX" sz="1100" dirty="0"/>
                    </a:p>
                  </a:txBody>
                  <a:tcPr marL="68580" marR="68580" marT="34290" marB="34290"/>
                </a:tc>
                <a:tc>
                  <a:txBody>
                    <a:bodyPr/>
                    <a:lstStyle/>
                    <a:p>
                      <a:pPr algn="ctr"/>
                      <a:r>
                        <a:rPr lang="es-ES" sz="1100" dirty="0" smtClean="0"/>
                        <a:t>Pendiente</a:t>
                      </a:r>
                      <a:endParaRPr lang="es-MX" sz="1100" dirty="0"/>
                    </a:p>
                  </a:txBody>
                  <a:tcPr marL="68580" marR="68580" marT="34290" marB="34290" anchor="ctr"/>
                </a:tc>
              </a:tr>
            </a:tbl>
          </a:graphicData>
        </a:graphic>
      </p:graphicFrame>
      <p:sp>
        <p:nvSpPr>
          <p:cNvPr id="4" name="Google Shape;221;p28"/>
          <p:cNvSpPr txBox="1">
            <a:spLocks noGrp="1"/>
          </p:cNvSpPr>
          <p:nvPr>
            <p:ph type="sldNum" idx="12"/>
          </p:nvPr>
        </p:nvSpPr>
        <p:spPr>
          <a:xfrm flipH="1">
            <a:off x="8023976" y="448340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38</a:t>
            </a:r>
            <a:endParaRPr dirty="0"/>
          </a:p>
        </p:txBody>
      </p:sp>
    </p:spTree>
    <p:extLst>
      <p:ext uri="{BB962C8B-B14F-4D97-AF65-F5344CB8AC3E}">
        <p14:creationId xmlns:p14="http://schemas.microsoft.com/office/powerpoint/2010/main" val="37130822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8"/>
          <p:cNvSpPr txBox="1">
            <a:spLocks noGrp="1"/>
          </p:cNvSpPr>
          <p:nvPr>
            <p:ph type="title"/>
          </p:nvPr>
        </p:nvSpPr>
        <p:spPr>
          <a:xfrm>
            <a:off x="4595232" y="2312532"/>
            <a:ext cx="3636600" cy="128240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3600" dirty="0" smtClean="0"/>
              <a:t>Estrategia de </a:t>
            </a:r>
            <a:r>
              <a:rPr lang="es-ES" sz="3600" dirty="0" err="1" smtClean="0"/>
              <a:t>Versionamiento</a:t>
            </a:r>
            <a:endParaRPr sz="3600" dirty="0"/>
          </a:p>
        </p:txBody>
      </p:sp>
      <p:sp>
        <p:nvSpPr>
          <p:cNvPr id="481" name="Google Shape;481;p38"/>
          <p:cNvSpPr txBox="1">
            <a:spLocks noGrp="1"/>
          </p:cNvSpPr>
          <p:nvPr>
            <p:ph type="sldNum" idx="12"/>
          </p:nvPr>
        </p:nvSpPr>
        <p:spPr>
          <a:xfrm flipH="1">
            <a:off x="8028432" y="448056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grpSp>
        <p:nvGrpSpPr>
          <p:cNvPr id="483" name="Google Shape;483;p38"/>
          <p:cNvGrpSpPr/>
          <p:nvPr/>
        </p:nvGrpSpPr>
        <p:grpSpPr>
          <a:xfrm>
            <a:off x="-239995" y="-3022832"/>
            <a:ext cx="1906441" cy="4777465"/>
            <a:chOff x="1403375" y="3776675"/>
            <a:chExt cx="1535100" cy="3846900"/>
          </a:xfrm>
        </p:grpSpPr>
        <p:sp>
          <p:nvSpPr>
            <p:cNvPr id="484" name="Google Shape;484;p38"/>
            <p:cNvSpPr/>
            <p:nvPr/>
          </p:nvSpPr>
          <p:spPr>
            <a:xfrm>
              <a:off x="1403375" y="3776675"/>
              <a:ext cx="1535100" cy="38469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8"/>
            <p:cNvSpPr/>
            <p:nvPr/>
          </p:nvSpPr>
          <p:spPr>
            <a:xfrm>
              <a:off x="1525925" y="3911200"/>
              <a:ext cx="1290000" cy="35541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Marcador de posición de imagen 3"/>
          <p:cNvPicPr>
            <a:picLocks noGrp="1" noChangeAspect="1"/>
          </p:cNvPicPr>
          <p:nvPr>
            <p:ph type="pic" idx="2"/>
          </p:nvPr>
        </p:nvPicPr>
        <p:blipFill>
          <a:blip r:embed="rId3">
            <a:extLst>
              <a:ext uri="{28A0092B-C50C-407E-A947-70E740481C1C}">
                <a14:useLocalDpi xmlns:a14="http://schemas.microsoft.com/office/drawing/2010/main" val="0"/>
              </a:ext>
            </a:extLst>
          </a:blip>
          <a:srcRect l="25020" r="25020"/>
          <a:stretch>
            <a:fillRect/>
          </a:stretch>
        </p:blip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 xmlns:a16="http://schemas.microsoft.com/office/drawing/2014/main" id="{EC354EF6-4FF2-64EA-5CAD-E78D70BE6FD2}"/>
              </a:ext>
            </a:extLst>
          </p:cNvPr>
          <p:cNvPicPr>
            <a:picLocks noChangeAspect="1"/>
          </p:cNvPicPr>
          <p:nvPr/>
        </p:nvPicPr>
        <p:blipFill>
          <a:blip r:embed="rId2"/>
          <a:stretch>
            <a:fillRect/>
          </a:stretch>
        </p:blipFill>
        <p:spPr>
          <a:xfrm>
            <a:off x="940507" y="997131"/>
            <a:ext cx="6895861" cy="3877029"/>
          </a:xfrm>
          <a:prstGeom prst="rect">
            <a:avLst/>
          </a:prstGeom>
        </p:spPr>
      </p:pic>
      <p:sp>
        <p:nvSpPr>
          <p:cNvPr id="11" name="Marcador de número de diapositiva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4</a:t>
            </a:fld>
            <a:endParaRPr lang="es-MX"/>
          </a:p>
        </p:txBody>
      </p:sp>
      <p:sp>
        <p:nvSpPr>
          <p:cNvPr id="12" name="Google Shape;278;p33"/>
          <p:cNvSpPr txBox="1">
            <a:spLocks/>
          </p:cNvSpPr>
          <p:nvPr/>
        </p:nvSpPr>
        <p:spPr>
          <a:xfrm>
            <a:off x="512465" y="36858"/>
            <a:ext cx="809358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r>
              <a:rPr lang="es-ES" sz="2000" dirty="0">
                <a:cs typeface="Arial" panose="020B0604020202020204" pitchFamily="34" charset="0"/>
              </a:rPr>
              <a:t>CONFIGURACIÓN Y USO DE ASANA</a:t>
            </a:r>
            <a:r>
              <a:rPr lang="es-MX" sz="2000" dirty="0" smtClean="0"/>
              <a:t> </a:t>
            </a:r>
            <a:endParaRPr lang="es-MX" sz="2000" dirty="0"/>
          </a:p>
        </p:txBody>
      </p:sp>
      <p:sp>
        <p:nvSpPr>
          <p:cNvPr id="16" name="CuadroTexto 15">
            <a:extLst>
              <a:ext uri="{FF2B5EF4-FFF2-40B4-BE49-F238E27FC236}">
                <a16:creationId xmlns="" xmlns:a16="http://schemas.microsoft.com/office/drawing/2014/main" id="{D23FCE7B-3D50-3926-D0FF-2AE5C516B198}"/>
              </a:ext>
            </a:extLst>
          </p:cNvPr>
          <p:cNvSpPr txBox="1"/>
          <p:nvPr/>
        </p:nvSpPr>
        <p:spPr>
          <a:xfrm>
            <a:off x="940507" y="646416"/>
            <a:ext cx="8130238" cy="276999"/>
          </a:xfrm>
          <a:prstGeom prst="rect">
            <a:avLst/>
          </a:prstGeom>
          <a:noFill/>
        </p:spPr>
        <p:txBody>
          <a:bodyPr wrap="square" rtlCol="0">
            <a:spAutoFit/>
          </a:bodyPr>
          <a:lstStyle/>
          <a:p>
            <a:pPr marL="228600" indent="-228600">
              <a:buAutoNum type="arabicPeriod"/>
            </a:pPr>
            <a:r>
              <a:rPr lang="es-MX" sz="1200" dirty="0" smtClean="0">
                <a:latin typeface="IBM Plex Sans Condensed Medium"/>
                <a:cs typeface="Arial" panose="020B0604020202020204" pitchFamily="34" charset="0"/>
              </a:rPr>
              <a:t>Nos </a:t>
            </a:r>
            <a:r>
              <a:rPr lang="es-MX" sz="1200" dirty="0">
                <a:latin typeface="IBM Plex Sans Condensed Medium"/>
                <a:cs typeface="Arial" panose="020B0604020202020204" pitchFamily="34" charset="0"/>
              </a:rPr>
              <a:t>dirigimos a la pagina principal de asana: </a:t>
            </a:r>
            <a:r>
              <a:rPr lang="es-MX" sz="1200" dirty="0">
                <a:solidFill>
                  <a:srgbClr val="00B0F0"/>
                </a:solidFill>
                <a:latin typeface="IBM Plex Sans Condensed Medium"/>
                <a:cs typeface="Arial" panose="020B0604020202020204" pitchFamily="34" charset="0"/>
                <a:hlinkClick r:id="rId3"/>
              </a:rPr>
              <a:t>https://</a:t>
            </a:r>
            <a:r>
              <a:rPr lang="es-MX" sz="1200" dirty="0" smtClean="0">
                <a:solidFill>
                  <a:srgbClr val="00B0F0"/>
                </a:solidFill>
                <a:latin typeface="IBM Plex Sans Condensed Medium"/>
                <a:cs typeface="Arial" panose="020B0604020202020204" pitchFamily="34" charset="0"/>
                <a:hlinkClick r:id="rId3"/>
              </a:rPr>
              <a:t>asana.com/es</a:t>
            </a:r>
            <a:r>
              <a:rPr lang="es-MX" sz="1200" dirty="0">
                <a:solidFill>
                  <a:srgbClr val="00B0F0"/>
                </a:solidFill>
                <a:latin typeface="IBM Plex Sans Condensed Medium"/>
                <a:cs typeface="Arial" panose="020B0604020202020204" pitchFamily="34" charset="0"/>
              </a:rPr>
              <a:t> </a:t>
            </a:r>
            <a:endParaRPr lang="es-MX" sz="1200" dirty="0" smtClean="0">
              <a:solidFill>
                <a:srgbClr val="00B0F0"/>
              </a:solidFill>
              <a:latin typeface="IBM Plex Sans Condensed Medium"/>
              <a:cs typeface="Arial" panose="020B0604020202020204" pitchFamily="34" charset="0"/>
            </a:endParaRPr>
          </a:p>
        </p:txBody>
      </p:sp>
    </p:spTree>
    <p:extLst>
      <p:ext uri="{BB962C8B-B14F-4D97-AF65-F5344CB8AC3E}">
        <p14:creationId xmlns:p14="http://schemas.microsoft.com/office/powerpoint/2010/main" val="1364256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695194" y="198698"/>
            <a:ext cx="6384359" cy="60924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latin typeface="IBM Plex Sans Condensed Medium"/>
                <a:cs typeface="Arial" panose="020B0604020202020204" pitchFamily="34" charset="0"/>
              </a:rPr>
              <a:t>1. Creación del Repositorio en </a:t>
            </a:r>
            <a:r>
              <a:rPr lang="es-ES" sz="1400" b="1" dirty="0" err="1">
                <a:latin typeface="IBM Plex Sans Condensed Medium"/>
                <a:cs typeface="Arial" panose="020B0604020202020204" pitchFamily="34" charset="0"/>
              </a:rPr>
              <a:t>GitHub</a:t>
            </a:r>
            <a:endParaRPr lang="es-MX" sz="1400" b="1" dirty="0">
              <a:latin typeface="IBM Plex Sans Condensed Medium"/>
              <a:cs typeface="Arial" panose="020B0604020202020204" pitchFamily="34" charset="0"/>
            </a:endParaRPr>
          </a:p>
        </p:txBody>
      </p:sp>
      <p:sp>
        <p:nvSpPr>
          <p:cNvPr id="4" name="Título 1"/>
          <p:cNvSpPr txBox="1">
            <a:spLocks/>
          </p:cNvSpPr>
          <p:nvPr/>
        </p:nvSpPr>
        <p:spPr>
          <a:xfrm>
            <a:off x="695191" y="662525"/>
            <a:ext cx="8126261" cy="150668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s-ES" sz="1200" dirty="0">
                <a:latin typeface="IBM Plex Sans Condensed Medium"/>
                <a:cs typeface="Arial" panose="020B0604020202020204" pitchFamily="34" charset="0"/>
              </a:rPr>
              <a:t>1.1. Iniciar sesión en la cuenta de </a:t>
            </a:r>
            <a:r>
              <a:rPr lang="es-ES" sz="1200" b="1" dirty="0" err="1">
                <a:latin typeface="IBM Plex Sans Condensed Medium"/>
                <a:cs typeface="Arial" panose="020B0604020202020204" pitchFamily="34" charset="0"/>
              </a:rPr>
              <a:t>GitHub</a:t>
            </a:r>
            <a:endParaRPr lang="es-ES" sz="1200" b="1" dirty="0">
              <a:latin typeface="IBM Plex Sans Condensed Medium"/>
              <a:cs typeface="Arial" panose="020B0604020202020204" pitchFamily="34" charset="0"/>
            </a:endParaRPr>
          </a:p>
          <a:p>
            <a:pPr>
              <a:lnSpc>
                <a:spcPct val="150000"/>
              </a:lnSpc>
            </a:pPr>
            <a:r>
              <a:rPr lang="es-ES" sz="1200" dirty="0">
                <a:latin typeface="IBM Plex Sans Condensed Medium"/>
                <a:cs typeface="Arial" panose="020B0604020202020204" pitchFamily="34" charset="0"/>
              </a:rPr>
              <a:t>1.2. Haz clic en el </a:t>
            </a:r>
            <a:r>
              <a:rPr lang="es-ES" sz="1200" b="1" dirty="0">
                <a:latin typeface="IBM Plex Sans Condensed Medium"/>
                <a:cs typeface="Arial" panose="020B0604020202020204" pitchFamily="34" charset="0"/>
              </a:rPr>
              <a:t>botón nuevo </a:t>
            </a:r>
            <a:r>
              <a:rPr lang="es-ES" sz="1200" dirty="0">
                <a:latin typeface="IBM Plex Sans Condensed Medium"/>
                <a:cs typeface="Arial" panose="020B0604020202020204" pitchFamily="34" charset="0"/>
              </a:rPr>
              <a:t>para crear un nuevo repositorio</a:t>
            </a:r>
          </a:p>
          <a:p>
            <a:pPr>
              <a:lnSpc>
                <a:spcPct val="150000"/>
              </a:lnSpc>
            </a:pPr>
            <a:r>
              <a:rPr lang="es-ES" sz="1200" dirty="0">
                <a:latin typeface="IBM Plex Sans Condensed Medium"/>
                <a:cs typeface="Arial" panose="020B0604020202020204" pitchFamily="34" charset="0"/>
              </a:rPr>
              <a:t>1.3. Llenamos los detalles del repositorio, como el nombre, la descripción y la configuración.</a:t>
            </a:r>
          </a:p>
          <a:p>
            <a:pPr>
              <a:lnSpc>
                <a:spcPct val="150000"/>
              </a:lnSpc>
            </a:pPr>
            <a:r>
              <a:rPr lang="es-ES" sz="1200" dirty="0">
                <a:latin typeface="IBM Plex Sans Condensed Medium"/>
                <a:cs typeface="Arial" panose="020B0604020202020204" pitchFamily="34" charset="0"/>
              </a:rPr>
              <a:t>1.4. Opcionalmente, puedes añadir un archivo </a:t>
            </a:r>
            <a:r>
              <a:rPr lang="es-ES" sz="1200" b="1" dirty="0">
                <a:latin typeface="IBM Plex Sans Condensed Medium"/>
                <a:cs typeface="Arial" panose="020B0604020202020204" pitchFamily="34" charset="0"/>
              </a:rPr>
              <a:t>README.md</a:t>
            </a:r>
            <a:r>
              <a:rPr lang="es-ES" sz="1200" dirty="0">
                <a:latin typeface="IBM Plex Sans Condensed Medium"/>
                <a:cs typeface="Arial" panose="020B0604020202020204" pitchFamily="34" charset="0"/>
              </a:rPr>
              <a:t> con la información del proyecto.</a:t>
            </a:r>
          </a:p>
          <a:p>
            <a:pPr>
              <a:lnSpc>
                <a:spcPct val="150000"/>
              </a:lnSpc>
            </a:pPr>
            <a:r>
              <a:rPr lang="es-ES" sz="1200" dirty="0">
                <a:latin typeface="IBM Plex Sans Condensed Medium"/>
                <a:cs typeface="Arial" panose="020B0604020202020204" pitchFamily="34" charset="0"/>
              </a:rPr>
              <a:t>1.5. Haz cli en </a:t>
            </a:r>
            <a:r>
              <a:rPr lang="es-ES" sz="1200" b="1" dirty="0">
                <a:latin typeface="IBM Plex Sans Condensed Medium"/>
                <a:cs typeface="Arial" panose="020B0604020202020204" pitchFamily="34" charset="0"/>
              </a:rPr>
              <a:t>crear repositorio </a:t>
            </a:r>
            <a:r>
              <a:rPr lang="es-ES" sz="1200" dirty="0">
                <a:latin typeface="IBM Plex Sans Condensed Medium"/>
                <a:cs typeface="Arial" panose="020B0604020202020204" pitchFamily="34" charset="0"/>
              </a:rPr>
              <a:t>para crearlo en </a:t>
            </a:r>
            <a:r>
              <a:rPr lang="es-ES" sz="1200" dirty="0" err="1">
                <a:latin typeface="IBM Plex Sans Condensed Medium"/>
                <a:cs typeface="Arial" panose="020B0604020202020204" pitchFamily="34" charset="0"/>
              </a:rPr>
              <a:t>GitHub</a:t>
            </a:r>
            <a:r>
              <a:rPr lang="es-ES" sz="1200" dirty="0">
                <a:latin typeface="IBM Plex Sans Condensed Medium"/>
                <a:cs typeface="Arial" panose="020B0604020202020204" pitchFamily="34" charset="0"/>
              </a:rPr>
              <a:t>.</a:t>
            </a:r>
            <a:endParaRPr lang="es-MX" sz="1200" dirty="0">
              <a:latin typeface="IBM Plex Sans Condensed Medium"/>
              <a:cs typeface="Arial" panose="020B0604020202020204" pitchFamily="34" charset="0"/>
            </a:endParaRPr>
          </a:p>
        </p:txBody>
      </p:sp>
      <p:sp>
        <p:nvSpPr>
          <p:cNvPr id="6" name="Título 1"/>
          <p:cNvSpPr txBox="1">
            <a:spLocks/>
          </p:cNvSpPr>
          <p:nvPr/>
        </p:nvSpPr>
        <p:spPr>
          <a:xfrm>
            <a:off x="695194" y="2072992"/>
            <a:ext cx="6384359" cy="60924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latin typeface="IBM Plex Sans Condensed Medium"/>
                <a:cs typeface="Arial" panose="020B0604020202020204" pitchFamily="34" charset="0"/>
              </a:rPr>
              <a:t>2. Clonar el repositorio</a:t>
            </a:r>
            <a:endParaRPr lang="es-MX" sz="1400" b="1" dirty="0">
              <a:latin typeface="IBM Plex Sans Condensed Medium"/>
              <a:cs typeface="Arial" panose="020B0604020202020204" pitchFamily="34" charset="0"/>
            </a:endParaRPr>
          </a:p>
        </p:txBody>
      </p:sp>
      <p:sp>
        <p:nvSpPr>
          <p:cNvPr id="7" name="Título 1"/>
          <p:cNvSpPr txBox="1">
            <a:spLocks/>
          </p:cNvSpPr>
          <p:nvPr/>
        </p:nvSpPr>
        <p:spPr>
          <a:xfrm>
            <a:off x="695191" y="2633033"/>
            <a:ext cx="8126261" cy="117147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s-ES" sz="1200" dirty="0">
                <a:latin typeface="IBM Plex Sans Condensed Medium"/>
                <a:cs typeface="Arial" panose="020B0604020202020204" pitchFamily="34" charset="0"/>
              </a:rPr>
              <a:t>2.1. Abre una terminal en tu entorno de desarrollo</a:t>
            </a:r>
            <a:endParaRPr lang="es-ES" sz="1200" b="1" dirty="0">
              <a:latin typeface="IBM Plex Sans Condensed Medium"/>
              <a:cs typeface="Arial" panose="020B0604020202020204" pitchFamily="34" charset="0"/>
            </a:endParaRPr>
          </a:p>
          <a:p>
            <a:pPr>
              <a:lnSpc>
                <a:spcPct val="150000"/>
              </a:lnSpc>
            </a:pPr>
            <a:r>
              <a:rPr lang="es-ES" sz="1200" dirty="0">
                <a:latin typeface="IBM Plex Sans Condensed Medium"/>
                <a:cs typeface="Arial" panose="020B0604020202020204" pitchFamily="34" charset="0"/>
              </a:rPr>
              <a:t>2.2. Ejecuta el siguiente comando para clonar el repositorio en tu máquina local.</a:t>
            </a:r>
          </a:p>
          <a:p>
            <a:pPr algn="ctr">
              <a:lnSpc>
                <a:spcPct val="150000"/>
              </a:lnSpc>
            </a:pPr>
            <a:r>
              <a:rPr lang="es-ES" sz="1200" b="1" dirty="0" err="1">
                <a:latin typeface="IBM Plex Sans Condensed Medium"/>
                <a:cs typeface="Arial" panose="020B0604020202020204" pitchFamily="34" charset="0"/>
              </a:rPr>
              <a:t>git</a:t>
            </a:r>
            <a:r>
              <a:rPr lang="es-ES" sz="1200" b="1" dirty="0">
                <a:latin typeface="IBM Plex Sans Condensed Medium"/>
                <a:cs typeface="Arial" panose="020B0604020202020204" pitchFamily="34" charset="0"/>
              </a:rPr>
              <a:t> clone &lt;URL del repositorio&gt;</a:t>
            </a:r>
          </a:p>
        </p:txBody>
      </p:sp>
      <p:sp>
        <p:nvSpPr>
          <p:cNvPr id="8" name="Google Shape;221;p28"/>
          <p:cNvSpPr txBox="1">
            <a:spLocks noGrp="1"/>
          </p:cNvSpPr>
          <p:nvPr>
            <p:ph type="sldNum" idx="12"/>
          </p:nvPr>
        </p:nvSpPr>
        <p:spPr>
          <a:xfrm flipH="1">
            <a:off x="8023976" y="448340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40</a:t>
            </a:r>
            <a:endParaRPr dirty="0"/>
          </a:p>
        </p:txBody>
      </p:sp>
    </p:spTree>
    <p:extLst>
      <p:ext uri="{BB962C8B-B14F-4D97-AF65-F5344CB8AC3E}">
        <p14:creationId xmlns:p14="http://schemas.microsoft.com/office/powerpoint/2010/main" val="50849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txBox="1">
            <a:spLocks/>
          </p:cNvSpPr>
          <p:nvPr/>
        </p:nvSpPr>
        <p:spPr>
          <a:xfrm>
            <a:off x="819882" y="190428"/>
            <a:ext cx="6384359" cy="60924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latin typeface="IBM Plex Sans Condensed Medium"/>
                <a:cs typeface="Arial" panose="020B0604020202020204" pitchFamily="34" charset="0"/>
              </a:rPr>
              <a:t>3. Estructura de Carpetas y Archivos</a:t>
            </a:r>
            <a:endParaRPr lang="es-MX" sz="1400" b="1" dirty="0">
              <a:latin typeface="IBM Plex Sans Condensed Medium"/>
              <a:cs typeface="Arial" panose="020B0604020202020204" pitchFamily="34" charset="0"/>
            </a:endParaRPr>
          </a:p>
        </p:txBody>
      </p:sp>
      <p:sp>
        <p:nvSpPr>
          <p:cNvPr id="7" name="Título 1"/>
          <p:cNvSpPr txBox="1">
            <a:spLocks/>
          </p:cNvSpPr>
          <p:nvPr/>
        </p:nvSpPr>
        <p:spPr>
          <a:xfrm>
            <a:off x="819882" y="643806"/>
            <a:ext cx="7979648" cy="218252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s-ES" sz="1200" dirty="0">
                <a:latin typeface="IBM Plex Sans Condensed Medium"/>
                <a:cs typeface="Arial" panose="020B0604020202020204" pitchFamily="34" charset="0"/>
              </a:rPr>
              <a:t>3.1. Crea una estructura de carpetas para el proyecto </a:t>
            </a:r>
          </a:p>
          <a:p>
            <a:pPr>
              <a:lnSpc>
                <a:spcPct val="150000"/>
              </a:lnSpc>
            </a:pPr>
            <a:r>
              <a:rPr lang="es-ES" sz="1200" b="1" dirty="0">
                <a:latin typeface="IBM Plex Sans Condensed Medium"/>
                <a:cs typeface="Arial" panose="020B0604020202020204" pitchFamily="34" charset="0"/>
              </a:rPr>
              <a:t> </a:t>
            </a:r>
            <a:r>
              <a:rPr lang="es-ES" sz="1200" b="1" dirty="0" err="1">
                <a:latin typeface="IBM Plex Sans Condensed Medium"/>
                <a:cs typeface="Arial" panose="020B0604020202020204" pitchFamily="34" charset="0"/>
              </a:rPr>
              <a:t>EduSmart</a:t>
            </a:r>
            <a:r>
              <a:rPr lang="es-ES" sz="1200" b="1" dirty="0">
                <a:latin typeface="IBM Plex Sans Condensed Medium"/>
                <a:cs typeface="Arial" panose="020B0604020202020204" pitchFamily="34" charset="0"/>
              </a:rPr>
              <a:t>/</a:t>
            </a:r>
          </a:p>
          <a:p>
            <a:pPr>
              <a:lnSpc>
                <a:spcPct val="150000"/>
              </a:lnSpc>
            </a:pPr>
            <a:r>
              <a:rPr lang="es-ES" sz="1200" dirty="0">
                <a:latin typeface="IBM Plex Sans Condensed Medium"/>
                <a:cs typeface="Arial" panose="020B0604020202020204" pitchFamily="34" charset="0"/>
              </a:rPr>
              <a:t>	- Proyecto</a:t>
            </a:r>
          </a:p>
          <a:p>
            <a:pPr>
              <a:lnSpc>
                <a:spcPct val="150000"/>
              </a:lnSpc>
            </a:pPr>
            <a:r>
              <a:rPr lang="es-ES" sz="1200" b="1" dirty="0">
                <a:latin typeface="IBM Plex Sans Condensed Medium"/>
                <a:cs typeface="Arial" panose="020B0604020202020204" pitchFamily="34" charset="0"/>
              </a:rPr>
              <a:t>Documentación/</a:t>
            </a:r>
          </a:p>
          <a:p>
            <a:pPr>
              <a:lnSpc>
                <a:spcPct val="150000"/>
              </a:lnSpc>
            </a:pPr>
            <a:r>
              <a:rPr lang="es-ES" sz="1200" dirty="0">
                <a:latin typeface="IBM Plex Sans Condensed Medium"/>
                <a:cs typeface="Arial" panose="020B0604020202020204" pitchFamily="34" charset="0"/>
              </a:rPr>
              <a:t>	-Documentos </a:t>
            </a:r>
            <a:endParaRPr lang="es-ES" sz="1200" b="1" dirty="0">
              <a:latin typeface="IBM Plex Sans Condensed Medium"/>
              <a:cs typeface="Arial" panose="020B0604020202020204" pitchFamily="34" charset="0"/>
            </a:endParaRPr>
          </a:p>
          <a:p>
            <a:pPr>
              <a:lnSpc>
                <a:spcPct val="150000"/>
              </a:lnSpc>
            </a:pPr>
            <a:r>
              <a:rPr lang="es-ES" sz="1200" dirty="0">
                <a:latin typeface="IBM Plex Sans Condensed Medium"/>
                <a:cs typeface="Arial" panose="020B0604020202020204" pitchFamily="34" charset="0"/>
              </a:rPr>
              <a:t>3.2. Asegúrate de que tu proyecto incluye un archivo .</a:t>
            </a:r>
            <a:r>
              <a:rPr lang="es-ES" sz="1200" b="1" dirty="0" err="1">
                <a:latin typeface="IBM Plex Sans Condensed Medium"/>
                <a:cs typeface="Arial" panose="020B0604020202020204" pitchFamily="34" charset="0"/>
              </a:rPr>
              <a:t>gitignore</a:t>
            </a:r>
            <a:r>
              <a:rPr lang="es-ES" sz="1200" dirty="0">
                <a:latin typeface="IBM Plex Sans Condensed Medium"/>
                <a:cs typeface="Arial" panose="020B0604020202020204" pitchFamily="34" charset="0"/>
              </a:rPr>
              <a:t> para excluir archivos y carpetas innecesarios de ser versionados.</a:t>
            </a:r>
          </a:p>
        </p:txBody>
      </p:sp>
      <p:sp>
        <p:nvSpPr>
          <p:cNvPr id="8" name="Título 1"/>
          <p:cNvSpPr txBox="1">
            <a:spLocks/>
          </p:cNvSpPr>
          <p:nvPr/>
        </p:nvSpPr>
        <p:spPr>
          <a:xfrm>
            <a:off x="819882" y="2826327"/>
            <a:ext cx="6384359" cy="60924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latin typeface="IBM Plex Sans Condensed Medium"/>
                <a:cs typeface="Arial" panose="020B0604020202020204" pitchFamily="34" charset="0"/>
              </a:rPr>
              <a:t>4. Inicialización de </a:t>
            </a:r>
            <a:r>
              <a:rPr lang="es-ES" sz="1400" b="1" dirty="0" err="1">
                <a:latin typeface="IBM Plex Sans Condensed Medium"/>
                <a:cs typeface="Arial" panose="020B0604020202020204" pitchFamily="34" charset="0"/>
              </a:rPr>
              <a:t>Git</a:t>
            </a:r>
            <a:endParaRPr lang="es-MX" sz="1400" b="1" dirty="0">
              <a:latin typeface="IBM Plex Sans Condensed Medium"/>
              <a:cs typeface="Arial" panose="020B0604020202020204" pitchFamily="34" charset="0"/>
            </a:endParaRPr>
          </a:p>
        </p:txBody>
      </p:sp>
      <p:sp>
        <p:nvSpPr>
          <p:cNvPr id="9" name="Título 1"/>
          <p:cNvSpPr txBox="1">
            <a:spLocks/>
          </p:cNvSpPr>
          <p:nvPr/>
        </p:nvSpPr>
        <p:spPr>
          <a:xfrm>
            <a:off x="819882" y="3279705"/>
            <a:ext cx="8032316" cy="123993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s-ES" sz="1200" dirty="0">
                <a:latin typeface="IBM Plex Sans Condensed Medium"/>
                <a:cs typeface="Arial" panose="020B0604020202020204" pitchFamily="34" charset="0"/>
              </a:rPr>
              <a:t>4.1. En la terminal, ve al directorio de tu proyecto</a:t>
            </a:r>
          </a:p>
          <a:p>
            <a:pPr algn="ctr">
              <a:lnSpc>
                <a:spcPct val="150000"/>
              </a:lnSpc>
            </a:pPr>
            <a:r>
              <a:rPr lang="es-ES" sz="1200" b="1" dirty="0">
                <a:latin typeface="IBM Plex Sans Condensed Medium"/>
                <a:cs typeface="Arial" panose="020B0604020202020204" pitchFamily="34" charset="0"/>
              </a:rPr>
              <a:t>cd </a:t>
            </a:r>
            <a:r>
              <a:rPr lang="es-ES" sz="1200" b="1" dirty="0" err="1">
                <a:latin typeface="IBM Plex Sans Condensed Medium"/>
                <a:cs typeface="Arial" panose="020B0604020202020204" pitchFamily="34" charset="0"/>
              </a:rPr>
              <a:t>mi_app</a:t>
            </a:r>
            <a:endParaRPr lang="es-ES" sz="1200" b="1" dirty="0">
              <a:latin typeface="IBM Plex Sans Condensed Medium"/>
              <a:cs typeface="Arial" panose="020B0604020202020204" pitchFamily="34" charset="0"/>
            </a:endParaRPr>
          </a:p>
          <a:p>
            <a:pPr>
              <a:lnSpc>
                <a:spcPct val="150000"/>
              </a:lnSpc>
            </a:pPr>
            <a:r>
              <a:rPr lang="es-ES" sz="1200" dirty="0">
                <a:latin typeface="IBM Plex Sans Condensed Medium"/>
                <a:cs typeface="Arial" panose="020B0604020202020204" pitchFamily="34" charset="0"/>
              </a:rPr>
              <a:t>4.2. Inicializa un repositorio </a:t>
            </a:r>
            <a:r>
              <a:rPr lang="es-ES" sz="1200" dirty="0" err="1">
                <a:latin typeface="IBM Plex Sans Condensed Medium"/>
                <a:cs typeface="Arial" panose="020B0604020202020204" pitchFamily="34" charset="0"/>
              </a:rPr>
              <a:t>Git</a:t>
            </a:r>
            <a:r>
              <a:rPr lang="es-ES" sz="1200" dirty="0">
                <a:latin typeface="IBM Plex Sans Condensed Medium"/>
                <a:cs typeface="Arial" panose="020B0604020202020204" pitchFamily="34" charset="0"/>
              </a:rPr>
              <a:t> local ejecutando el siguiente comando.</a:t>
            </a:r>
          </a:p>
          <a:p>
            <a:pPr algn="ctr">
              <a:lnSpc>
                <a:spcPct val="150000"/>
              </a:lnSpc>
            </a:pPr>
            <a:r>
              <a:rPr lang="es-ES" sz="1200" b="1" dirty="0" err="1">
                <a:latin typeface="IBM Plex Sans Condensed Medium"/>
                <a:cs typeface="Arial" panose="020B0604020202020204" pitchFamily="34" charset="0"/>
              </a:rPr>
              <a:t>Git</a:t>
            </a:r>
            <a:r>
              <a:rPr lang="es-ES" sz="1200" b="1" dirty="0">
                <a:latin typeface="IBM Plex Sans Condensed Medium"/>
                <a:cs typeface="Arial" panose="020B0604020202020204" pitchFamily="34" charset="0"/>
              </a:rPr>
              <a:t> </a:t>
            </a:r>
            <a:r>
              <a:rPr lang="es-ES" sz="1200" b="1" dirty="0" err="1">
                <a:latin typeface="IBM Plex Sans Condensed Medium"/>
                <a:cs typeface="Arial" panose="020B0604020202020204" pitchFamily="34" charset="0"/>
              </a:rPr>
              <a:t>init</a:t>
            </a:r>
            <a:r>
              <a:rPr lang="es-ES" sz="1200" b="1" dirty="0">
                <a:latin typeface="IBM Plex Sans Condensed Medium"/>
                <a:cs typeface="Arial" panose="020B0604020202020204" pitchFamily="34" charset="0"/>
              </a:rPr>
              <a:t> </a:t>
            </a:r>
          </a:p>
        </p:txBody>
      </p:sp>
      <p:sp>
        <p:nvSpPr>
          <p:cNvPr id="10" name="Google Shape;221;p28"/>
          <p:cNvSpPr txBox="1">
            <a:spLocks noGrp="1"/>
          </p:cNvSpPr>
          <p:nvPr>
            <p:ph type="sldNum" idx="12"/>
          </p:nvPr>
        </p:nvSpPr>
        <p:spPr>
          <a:xfrm flipH="1">
            <a:off x="8023976" y="448340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4</a:t>
            </a:r>
            <a:fld id="{00000000-1234-1234-1234-123412341234}" type="slidenum">
              <a:rPr lang="en" smtClean="0"/>
              <a:t>41</a:t>
            </a:fld>
            <a:endParaRPr dirty="0"/>
          </a:p>
        </p:txBody>
      </p:sp>
    </p:spTree>
    <p:extLst>
      <p:ext uri="{BB962C8B-B14F-4D97-AF65-F5344CB8AC3E}">
        <p14:creationId xmlns:p14="http://schemas.microsoft.com/office/powerpoint/2010/main" val="36556429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695194" y="218210"/>
            <a:ext cx="6384359" cy="488088"/>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latin typeface="IBM Plex Sans Condensed Medium"/>
                <a:cs typeface="Arial" panose="020B0604020202020204" pitchFamily="34" charset="0"/>
              </a:rPr>
              <a:t>5. Creación de ramas</a:t>
            </a:r>
            <a:endParaRPr lang="es-MX" sz="1400" b="1" dirty="0">
              <a:latin typeface="IBM Plex Sans Condensed Medium"/>
              <a:cs typeface="Arial" panose="020B0604020202020204" pitchFamily="34" charset="0"/>
            </a:endParaRPr>
          </a:p>
        </p:txBody>
      </p:sp>
      <p:sp>
        <p:nvSpPr>
          <p:cNvPr id="6" name="Título 1"/>
          <p:cNvSpPr txBox="1">
            <a:spLocks/>
          </p:cNvSpPr>
          <p:nvPr/>
        </p:nvSpPr>
        <p:spPr>
          <a:xfrm>
            <a:off x="695194" y="706298"/>
            <a:ext cx="8032316" cy="111536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s-ES" sz="1200" dirty="0">
                <a:latin typeface="IBM Plex Sans Condensed Medium"/>
                <a:cs typeface="Arial" panose="020B0604020202020204" pitchFamily="34" charset="0"/>
              </a:rPr>
              <a:t>5.1. Crea una rama de desarrollo para trabajar en nuevas características o correcciones.</a:t>
            </a:r>
          </a:p>
          <a:p>
            <a:pPr algn="ctr">
              <a:lnSpc>
                <a:spcPct val="150000"/>
              </a:lnSpc>
            </a:pPr>
            <a:r>
              <a:rPr lang="es-ES" sz="1200" b="1" dirty="0" err="1">
                <a:latin typeface="IBM Plex Sans Condensed Medium"/>
                <a:cs typeface="Arial" panose="020B0604020202020204" pitchFamily="34" charset="0"/>
              </a:rPr>
              <a:t>git</a:t>
            </a:r>
            <a:r>
              <a:rPr lang="es-ES" sz="1200" b="1" dirty="0">
                <a:latin typeface="IBM Plex Sans Condensed Medium"/>
                <a:cs typeface="Arial" panose="020B0604020202020204" pitchFamily="34" charset="0"/>
              </a:rPr>
              <a:t> </a:t>
            </a:r>
            <a:r>
              <a:rPr lang="es-ES" sz="1200" b="1" dirty="0" err="1">
                <a:latin typeface="IBM Plex Sans Condensed Medium"/>
                <a:cs typeface="Arial" panose="020B0604020202020204" pitchFamily="34" charset="0"/>
              </a:rPr>
              <a:t>checkout</a:t>
            </a:r>
            <a:r>
              <a:rPr lang="es-ES" sz="1200" b="1" dirty="0">
                <a:latin typeface="IBM Plex Sans Condensed Medium"/>
                <a:cs typeface="Arial" panose="020B0604020202020204" pitchFamily="34" charset="0"/>
              </a:rPr>
              <a:t> –b desarrollo</a:t>
            </a:r>
          </a:p>
          <a:p>
            <a:pPr>
              <a:lnSpc>
                <a:spcPct val="150000"/>
              </a:lnSpc>
            </a:pPr>
            <a:r>
              <a:rPr lang="es-ES" sz="1200" dirty="0">
                <a:latin typeface="IBM Plex Sans Condensed Medium"/>
                <a:cs typeface="Arial" panose="020B0604020202020204" pitchFamily="34" charset="0"/>
              </a:rPr>
              <a:t>5.2. Desarrolla y realiza cambios en esta rama.</a:t>
            </a:r>
          </a:p>
          <a:p>
            <a:pPr algn="ctr">
              <a:lnSpc>
                <a:spcPct val="150000"/>
              </a:lnSpc>
            </a:pPr>
            <a:endParaRPr lang="es-ES" sz="1800" b="1" dirty="0">
              <a:latin typeface="Arial" panose="020B0604020202020204" pitchFamily="34" charset="0"/>
              <a:cs typeface="Arial" panose="020B0604020202020204" pitchFamily="34" charset="0"/>
            </a:endParaRPr>
          </a:p>
        </p:txBody>
      </p:sp>
      <p:sp>
        <p:nvSpPr>
          <p:cNvPr id="7" name="Título 1"/>
          <p:cNvSpPr txBox="1">
            <a:spLocks/>
          </p:cNvSpPr>
          <p:nvPr/>
        </p:nvSpPr>
        <p:spPr>
          <a:xfrm>
            <a:off x="695194" y="1821662"/>
            <a:ext cx="6384359" cy="60924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latin typeface="IBM Plex Sans Condensed Medium"/>
                <a:cs typeface="Arial" panose="020B0604020202020204" pitchFamily="34" charset="0"/>
              </a:rPr>
              <a:t>6. Confirmación y envío a </a:t>
            </a:r>
            <a:r>
              <a:rPr lang="es-ES" sz="1400" b="1" dirty="0" err="1">
                <a:latin typeface="IBM Plex Sans Condensed Medium"/>
                <a:cs typeface="Arial" panose="020B0604020202020204" pitchFamily="34" charset="0"/>
              </a:rPr>
              <a:t>GitHub</a:t>
            </a:r>
            <a:endParaRPr lang="es-MX" sz="1400" b="1" dirty="0">
              <a:latin typeface="IBM Plex Sans Condensed Medium"/>
              <a:cs typeface="Arial" panose="020B0604020202020204" pitchFamily="34" charset="0"/>
            </a:endParaRPr>
          </a:p>
        </p:txBody>
      </p:sp>
      <p:sp>
        <p:nvSpPr>
          <p:cNvPr id="8" name="Título 1"/>
          <p:cNvSpPr txBox="1">
            <a:spLocks/>
          </p:cNvSpPr>
          <p:nvPr/>
        </p:nvSpPr>
        <p:spPr>
          <a:xfrm>
            <a:off x="695194" y="2430904"/>
            <a:ext cx="8032316" cy="147892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s-ES" sz="1200" dirty="0">
                <a:latin typeface="IBM Plex Sans Condensed Medium"/>
                <a:cs typeface="Arial" panose="020B0604020202020204" pitchFamily="34" charset="0"/>
              </a:rPr>
              <a:t>6.1. Confirma tus cambios locales.</a:t>
            </a:r>
          </a:p>
          <a:p>
            <a:pPr algn="ctr">
              <a:lnSpc>
                <a:spcPct val="150000"/>
              </a:lnSpc>
            </a:pPr>
            <a:r>
              <a:rPr lang="es-ES" sz="1200" b="1" dirty="0" err="1">
                <a:latin typeface="IBM Plex Sans Condensed Medium"/>
                <a:cs typeface="Arial" panose="020B0604020202020204" pitchFamily="34" charset="0"/>
              </a:rPr>
              <a:t>git</a:t>
            </a:r>
            <a:r>
              <a:rPr lang="es-ES" sz="1200" b="1" dirty="0">
                <a:latin typeface="IBM Plex Sans Condensed Medium"/>
                <a:cs typeface="Arial" panose="020B0604020202020204" pitchFamily="34" charset="0"/>
              </a:rPr>
              <a:t> </a:t>
            </a:r>
            <a:r>
              <a:rPr lang="es-ES" sz="1200" b="1" dirty="0" err="1">
                <a:latin typeface="IBM Plex Sans Condensed Medium"/>
                <a:cs typeface="Arial" panose="020B0604020202020204" pitchFamily="34" charset="0"/>
              </a:rPr>
              <a:t>add</a:t>
            </a:r>
            <a:r>
              <a:rPr lang="es-ES" sz="1200" b="1" dirty="0">
                <a:latin typeface="IBM Plex Sans Condensed Medium"/>
                <a:cs typeface="Arial" panose="020B0604020202020204" pitchFamily="34" charset="0"/>
              </a:rPr>
              <a:t> .</a:t>
            </a:r>
          </a:p>
          <a:p>
            <a:pPr algn="ctr">
              <a:lnSpc>
                <a:spcPct val="150000"/>
              </a:lnSpc>
            </a:pPr>
            <a:r>
              <a:rPr lang="es-ES" sz="1200" b="1" dirty="0" err="1">
                <a:latin typeface="IBM Plex Sans Condensed Medium"/>
                <a:cs typeface="Arial" panose="020B0604020202020204" pitchFamily="34" charset="0"/>
              </a:rPr>
              <a:t>git</a:t>
            </a:r>
            <a:r>
              <a:rPr lang="es-ES" sz="1200" b="1" dirty="0">
                <a:latin typeface="IBM Plex Sans Condensed Medium"/>
                <a:cs typeface="Arial" panose="020B0604020202020204" pitchFamily="34" charset="0"/>
              </a:rPr>
              <a:t> </a:t>
            </a:r>
            <a:r>
              <a:rPr lang="es-ES" sz="1200" b="1" dirty="0" err="1">
                <a:latin typeface="IBM Plex Sans Condensed Medium"/>
                <a:cs typeface="Arial" panose="020B0604020202020204" pitchFamily="34" charset="0"/>
              </a:rPr>
              <a:t>commit</a:t>
            </a:r>
            <a:r>
              <a:rPr lang="es-ES" sz="1200" b="1" dirty="0">
                <a:latin typeface="IBM Plex Sans Condensed Medium"/>
                <a:cs typeface="Arial" panose="020B0604020202020204" pitchFamily="34" charset="0"/>
              </a:rPr>
              <a:t> –m “Describe de los cambios realizados”</a:t>
            </a:r>
          </a:p>
          <a:p>
            <a:pPr>
              <a:lnSpc>
                <a:spcPct val="150000"/>
              </a:lnSpc>
            </a:pPr>
            <a:r>
              <a:rPr lang="es-ES" sz="1200" dirty="0">
                <a:latin typeface="IBM Plex Sans Condensed Medium"/>
                <a:cs typeface="Arial" panose="020B0604020202020204" pitchFamily="34" charset="0"/>
              </a:rPr>
              <a:t>6.2. Sube tus cambios al repositorio en </a:t>
            </a:r>
            <a:r>
              <a:rPr lang="es-ES" sz="1200" dirty="0" err="1">
                <a:latin typeface="IBM Plex Sans Condensed Medium"/>
                <a:cs typeface="Arial" panose="020B0604020202020204" pitchFamily="34" charset="0"/>
              </a:rPr>
              <a:t>GitHub</a:t>
            </a:r>
            <a:r>
              <a:rPr lang="es-ES" sz="1200" dirty="0">
                <a:latin typeface="IBM Plex Sans Condensed Medium"/>
                <a:cs typeface="Arial" panose="020B0604020202020204" pitchFamily="34" charset="0"/>
              </a:rPr>
              <a:t>:</a:t>
            </a:r>
          </a:p>
          <a:p>
            <a:pPr algn="ctr">
              <a:lnSpc>
                <a:spcPct val="150000"/>
              </a:lnSpc>
            </a:pPr>
            <a:r>
              <a:rPr lang="es-ES" sz="1200" b="1" dirty="0" err="1">
                <a:latin typeface="IBM Plex Sans Condensed Medium"/>
                <a:cs typeface="Arial" panose="020B0604020202020204" pitchFamily="34" charset="0"/>
              </a:rPr>
              <a:t>git</a:t>
            </a:r>
            <a:r>
              <a:rPr lang="es-ES" sz="1200" b="1" dirty="0">
                <a:latin typeface="IBM Plex Sans Condensed Medium"/>
                <a:cs typeface="Arial" panose="020B0604020202020204" pitchFamily="34" charset="0"/>
              </a:rPr>
              <a:t> </a:t>
            </a:r>
            <a:r>
              <a:rPr lang="es-ES" sz="1200" b="1" dirty="0" err="1">
                <a:latin typeface="IBM Plex Sans Condensed Medium"/>
                <a:cs typeface="Arial" panose="020B0604020202020204" pitchFamily="34" charset="0"/>
              </a:rPr>
              <a:t>push</a:t>
            </a:r>
            <a:r>
              <a:rPr lang="es-ES" sz="1200" b="1" dirty="0">
                <a:latin typeface="IBM Plex Sans Condensed Medium"/>
                <a:cs typeface="Arial" panose="020B0604020202020204" pitchFamily="34" charset="0"/>
              </a:rPr>
              <a:t> </a:t>
            </a:r>
            <a:r>
              <a:rPr lang="es-ES" sz="1200" b="1" dirty="0" err="1">
                <a:latin typeface="IBM Plex Sans Condensed Medium"/>
                <a:cs typeface="Arial" panose="020B0604020202020204" pitchFamily="34" charset="0"/>
              </a:rPr>
              <a:t>origin</a:t>
            </a:r>
            <a:r>
              <a:rPr lang="es-ES" sz="1200" b="1" dirty="0">
                <a:latin typeface="IBM Plex Sans Condensed Medium"/>
                <a:cs typeface="Arial" panose="020B0604020202020204" pitchFamily="34" charset="0"/>
              </a:rPr>
              <a:t> desarrollo</a:t>
            </a:r>
          </a:p>
        </p:txBody>
      </p:sp>
      <p:sp>
        <p:nvSpPr>
          <p:cNvPr id="9" name="Google Shape;221;p28"/>
          <p:cNvSpPr txBox="1">
            <a:spLocks noGrp="1"/>
          </p:cNvSpPr>
          <p:nvPr>
            <p:ph type="sldNum" idx="12"/>
          </p:nvPr>
        </p:nvSpPr>
        <p:spPr>
          <a:xfrm flipH="1">
            <a:off x="8023976" y="448340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4</a:t>
            </a:r>
            <a:r>
              <a:rPr lang="en" dirty="0"/>
              <a:t>2</a:t>
            </a:r>
            <a:endParaRPr dirty="0"/>
          </a:p>
        </p:txBody>
      </p:sp>
    </p:spTree>
    <p:extLst>
      <p:ext uri="{BB962C8B-B14F-4D97-AF65-F5344CB8AC3E}">
        <p14:creationId xmlns:p14="http://schemas.microsoft.com/office/powerpoint/2010/main" val="21233223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695194" y="197428"/>
            <a:ext cx="6384359" cy="60924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latin typeface="IBM Plex Sans Condensed Medium"/>
                <a:cs typeface="Arial" panose="020B0604020202020204" pitchFamily="34" charset="0"/>
              </a:rPr>
              <a:t>7. </a:t>
            </a:r>
            <a:r>
              <a:rPr lang="es-ES" sz="1400" b="1" dirty="0" err="1">
                <a:latin typeface="IBM Plex Sans Condensed Medium"/>
                <a:cs typeface="Arial" panose="020B0604020202020204" pitchFamily="34" charset="0"/>
              </a:rPr>
              <a:t>Pull</a:t>
            </a:r>
            <a:r>
              <a:rPr lang="es-ES" sz="1400" b="1" dirty="0">
                <a:latin typeface="IBM Plex Sans Condensed Medium"/>
                <a:cs typeface="Arial" panose="020B0604020202020204" pitchFamily="34" charset="0"/>
              </a:rPr>
              <a:t> </a:t>
            </a:r>
            <a:r>
              <a:rPr lang="es-ES" sz="1400" b="1" dirty="0" err="1">
                <a:latin typeface="IBM Plex Sans Condensed Medium"/>
                <a:cs typeface="Arial" panose="020B0604020202020204" pitchFamily="34" charset="0"/>
              </a:rPr>
              <a:t>Request</a:t>
            </a:r>
            <a:endParaRPr lang="es-MX" sz="1400" b="1" dirty="0">
              <a:latin typeface="IBM Plex Sans Condensed Medium"/>
              <a:cs typeface="Arial" panose="020B0604020202020204" pitchFamily="34" charset="0"/>
            </a:endParaRPr>
          </a:p>
        </p:txBody>
      </p:sp>
      <p:sp>
        <p:nvSpPr>
          <p:cNvPr id="6" name="Título 1"/>
          <p:cNvSpPr txBox="1">
            <a:spLocks/>
          </p:cNvSpPr>
          <p:nvPr/>
        </p:nvSpPr>
        <p:spPr>
          <a:xfrm>
            <a:off x="695194" y="806670"/>
            <a:ext cx="8032316" cy="12551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s-ES" sz="1200" dirty="0">
                <a:latin typeface="IBM Plex Sans Condensed Medium"/>
                <a:cs typeface="Arial" panose="020B0604020202020204" pitchFamily="34" charset="0"/>
              </a:rPr>
              <a:t>7.1. En </a:t>
            </a:r>
            <a:r>
              <a:rPr lang="es-ES" sz="1200" dirty="0" err="1">
                <a:latin typeface="IBM Plex Sans Condensed Medium"/>
                <a:cs typeface="Arial" panose="020B0604020202020204" pitchFamily="34" charset="0"/>
              </a:rPr>
              <a:t>GitHub</a:t>
            </a:r>
            <a:r>
              <a:rPr lang="es-ES" sz="1200" dirty="0">
                <a:latin typeface="IBM Plex Sans Condensed Medium"/>
                <a:cs typeface="Arial" panose="020B0604020202020204" pitchFamily="34" charset="0"/>
              </a:rPr>
              <a:t>, crea un </a:t>
            </a:r>
            <a:r>
              <a:rPr lang="es-ES" sz="1200" dirty="0" err="1">
                <a:latin typeface="IBM Plex Sans Condensed Medium"/>
                <a:cs typeface="Arial" panose="020B0604020202020204" pitchFamily="34" charset="0"/>
              </a:rPr>
              <a:t>Pull</a:t>
            </a:r>
            <a:r>
              <a:rPr lang="es-ES" sz="1200" dirty="0">
                <a:latin typeface="IBM Plex Sans Condensed Medium"/>
                <a:cs typeface="Arial" panose="020B0604020202020204" pitchFamily="34" charset="0"/>
              </a:rPr>
              <a:t> </a:t>
            </a:r>
            <a:r>
              <a:rPr lang="es-ES" sz="1200" dirty="0" err="1">
                <a:latin typeface="IBM Plex Sans Condensed Medium"/>
                <a:cs typeface="Arial" panose="020B0604020202020204" pitchFamily="34" charset="0"/>
              </a:rPr>
              <a:t>Request</a:t>
            </a:r>
            <a:r>
              <a:rPr lang="es-ES" sz="1200" dirty="0">
                <a:latin typeface="IBM Plex Sans Condensed Medium"/>
                <a:cs typeface="Arial" panose="020B0604020202020204" pitchFamily="34" charset="0"/>
              </a:rPr>
              <a:t> (PR) desde la rama de desarrollo hacia la rama principal (por ejemplo, ‘</a:t>
            </a:r>
            <a:r>
              <a:rPr lang="es-ES" sz="1200" dirty="0" err="1">
                <a:latin typeface="IBM Plex Sans Condensed Medium"/>
                <a:cs typeface="Arial" panose="020B0604020202020204" pitchFamily="34" charset="0"/>
              </a:rPr>
              <a:t>main</a:t>
            </a:r>
            <a:r>
              <a:rPr lang="es-ES" sz="1200" dirty="0">
                <a:latin typeface="IBM Plex Sans Condensed Medium"/>
                <a:cs typeface="Arial" panose="020B0604020202020204" pitchFamily="34" charset="0"/>
              </a:rPr>
              <a:t>’ o ‘master’ ).</a:t>
            </a:r>
          </a:p>
          <a:p>
            <a:pPr>
              <a:lnSpc>
                <a:spcPct val="150000"/>
              </a:lnSpc>
            </a:pPr>
            <a:r>
              <a:rPr lang="es-ES" sz="1200" dirty="0">
                <a:latin typeface="IBM Plex Sans Condensed Medium"/>
                <a:cs typeface="Arial" panose="020B0604020202020204" pitchFamily="34" charset="0"/>
              </a:rPr>
              <a:t>7.2. Solicita revisión de tus colegas si es necesario</a:t>
            </a:r>
            <a:r>
              <a:rPr lang="es-ES" sz="1800" dirty="0">
                <a:latin typeface="Arial" panose="020B0604020202020204" pitchFamily="34" charset="0"/>
                <a:cs typeface="Arial" panose="020B0604020202020204" pitchFamily="34" charset="0"/>
              </a:rPr>
              <a:t>. </a:t>
            </a:r>
          </a:p>
        </p:txBody>
      </p:sp>
      <p:sp>
        <p:nvSpPr>
          <p:cNvPr id="7" name="Título 1"/>
          <p:cNvSpPr txBox="1">
            <a:spLocks/>
          </p:cNvSpPr>
          <p:nvPr/>
        </p:nvSpPr>
        <p:spPr>
          <a:xfrm>
            <a:off x="695194" y="2061813"/>
            <a:ext cx="6384359" cy="60924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latin typeface="IBM Plex Sans Condensed Medium"/>
                <a:cs typeface="Arial" panose="020B0604020202020204" pitchFamily="34" charset="0"/>
              </a:rPr>
              <a:t>8. Fusionar Cambios</a:t>
            </a:r>
            <a:endParaRPr lang="es-MX" sz="1400" b="1" dirty="0">
              <a:latin typeface="IBM Plex Sans Condensed Medium"/>
              <a:cs typeface="Arial" panose="020B0604020202020204" pitchFamily="34" charset="0"/>
            </a:endParaRPr>
          </a:p>
        </p:txBody>
      </p:sp>
      <p:sp>
        <p:nvSpPr>
          <p:cNvPr id="8" name="Título 1"/>
          <p:cNvSpPr txBox="1">
            <a:spLocks/>
          </p:cNvSpPr>
          <p:nvPr/>
        </p:nvSpPr>
        <p:spPr>
          <a:xfrm>
            <a:off x="695194" y="2671055"/>
            <a:ext cx="8032316" cy="616478"/>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s-ES" sz="1200" dirty="0">
                <a:latin typeface="IBM Plex Sans Condensed Medium"/>
                <a:cs typeface="Arial" panose="020B0604020202020204" pitchFamily="34" charset="0"/>
              </a:rPr>
              <a:t>8.1. Una vez que el PR es aprobado, fusiona los cambios en la rama principal desde </a:t>
            </a:r>
            <a:r>
              <a:rPr lang="es-ES" sz="1200" dirty="0" err="1">
                <a:latin typeface="IBM Plex Sans Condensed Medium"/>
                <a:cs typeface="Arial" panose="020B0604020202020204" pitchFamily="34" charset="0"/>
              </a:rPr>
              <a:t>GitHub</a:t>
            </a:r>
            <a:r>
              <a:rPr lang="es-ES" sz="1200" dirty="0">
                <a:latin typeface="IBM Plex Sans Condensed Medium"/>
                <a:cs typeface="Arial" panose="020B0604020202020204" pitchFamily="34" charset="0"/>
              </a:rPr>
              <a:t> </a:t>
            </a:r>
          </a:p>
        </p:txBody>
      </p:sp>
      <p:sp>
        <p:nvSpPr>
          <p:cNvPr id="9" name="Título 1"/>
          <p:cNvSpPr txBox="1">
            <a:spLocks/>
          </p:cNvSpPr>
          <p:nvPr/>
        </p:nvSpPr>
        <p:spPr>
          <a:xfrm>
            <a:off x="695193" y="3280297"/>
            <a:ext cx="6384359" cy="42332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latin typeface="IBM Plex Sans Condensed Medium"/>
                <a:cs typeface="Arial" panose="020B0604020202020204" pitchFamily="34" charset="0"/>
              </a:rPr>
              <a:t>9. Manejo de Versiones</a:t>
            </a:r>
            <a:endParaRPr lang="es-MX" sz="1400" b="1" dirty="0">
              <a:latin typeface="IBM Plex Sans Condensed Medium"/>
              <a:cs typeface="Arial" panose="020B0604020202020204" pitchFamily="34" charset="0"/>
            </a:endParaRPr>
          </a:p>
        </p:txBody>
      </p:sp>
      <p:sp>
        <p:nvSpPr>
          <p:cNvPr id="10" name="Título 1"/>
          <p:cNvSpPr txBox="1">
            <a:spLocks/>
          </p:cNvSpPr>
          <p:nvPr/>
        </p:nvSpPr>
        <p:spPr>
          <a:xfrm>
            <a:off x="695194" y="3703619"/>
            <a:ext cx="8032316" cy="1007348"/>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s-ES" sz="1200" dirty="0">
                <a:latin typeface="IBM Plex Sans Condensed Medium"/>
                <a:cs typeface="Arial" panose="020B0604020202020204" pitchFamily="34" charset="0"/>
              </a:rPr>
              <a:t>9.1. Incrementa la versión de la aplicación en el archivo </a:t>
            </a:r>
            <a:r>
              <a:rPr lang="es-ES" sz="1200" b="1" dirty="0" err="1">
                <a:latin typeface="IBM Plex Sans Condensed Medium"/>
                <a:cs typeface="Arial" panose="020B0604020202020204" pitchFamily="34" charset="0"/>
              </a:rPr>
              <a:t>pubspec.yaml</a:t>
            </a:r>
            <a:r>
              <a:rPr lang="es-ES" sz="1200" b="1" dirty="0">
                <a:latin typeface="IBM Plex Sans Condensed Medium"/>
                <a:cs typeface="Arial" panose="020B0604020202020204" pitchFamily="34" charset="0"/>
              </a:rPr>
              <a:t>.</a:t>
            </a:r>
          </a:p>
          <a:p>
            <a:pPr>
              <a:lnSpc>
                <a:spcPct val="150000"/>
              </a:lnSpc>
            </a:pPr>
            <a:r>
              <a:rPr lang="es-ES" sz="1200" dirty="0">
                <a:latin typeface="IBM Plex Sans Condensed Medium"/>
                <a:cs typeface="Arial" panose="020B0604020202020204" pitchFamily="34" charset="0"/>
              </a:rPr>
              <a:t>9.2. Confirma y sube estos cambios al repositorio  </a:t>
            </a:r>
          </a:p>
        </p:txBody>
      </p:sp>
      <p:sp>
        <p:nvSpPr>
          <p:cNvPr id="11" name="Google Shape;221;p28"/>
          <p:cNvSpPr txBox="1">
            <a:spLocks noGrp="1"/>
          </p:cNvSpPr>
          <p:nvPr>
            <p:ph type="sldNum" idx="12"/>
          </p:nvPr>
        </p:nvSpPr>
        <p:spPr>
          <a:xfrm flipH="1">
            <a:off x="8023976" y="448340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43</a:t>
            </a:r>
            <a:endParaRPr dirty="0"/>
          </a:p>
        </p:txBody>
      </p:sp>
    </p:spTree>
    <p:extLst>
      <p:ext uri="{BB962C8B-B14F-4D97-AF65-F5344CB8AC3E}">
        <p14:creationId xmlns:p14="http://schemas.microsoft.com/office/powerpoint/2010/main" val="360898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695194" y="125098"/>
            <a:ext cx="6384359" cy="60924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latin typeface="IBM Plex Sans Condensed Medium"/>
                <a:cs typeface="Arial" panose="020B0604020202020204" pitchFamily="34" charset="0"/>
              </a:rPr>
              <a:t>10. Etiqueta Versiones </a:t>
            </a:r>
            <a:endParaRPr lang="es-MX" sz="1400" b="1" dirty="0">
              <a:latin typeface="IBM Plex Sans Condensed Medium"/>
              <a:cs typeface="Arial" panose="020B0604020202020204" pitchFamily="34" charset="0"/>
            </a:endParaRPr>
          </a:p>
        </p:txBody>
      </p:sp>
      <p:sp>
        <p:nvSpPr>
          <p:cNvPr id="4" name="Título 1"/>
          <p:cNvSpPr txBox="1">
            <a:spLocks/>
          </p:cNvSpPr>
          <p:nvPr/>
        </p:nvSpPr>
        <p:spPr>
          <a:xfrm>
            <a:off x="695194" y="734340"/>
            <a:ext cx="8032316" cy="55897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s-ES" sz="1200" dirty="0">
                <a:latin typeface="IBM Plex Sans Condensed Medium"/>
                <a:cs typeface="Arial" panose="020B0604020202020204" pitchFamily="34" charset="0"/>
              </a:rPr>
              <a:t>10.1. Crea etiquetas en </a:t>
            </a:r>
            <a:r>
              <a:rPr lang="es-ES" sz="1200" dirty="0" err="1">
                <a:latin typeface="IBM Plex Sans Condensed Medium"/>
                <a:cs typeface="Arial" panose="020B0604020202020204" pitchFamily="34" charset="0"/>
              </a:rPr>
              <a:t>GitHub</a:t>
            </a:r>
            <a:r>
              <a:rPr lang="es-ES" sz="1200" dirty="0">
                <a:latin typeface="IBM Plex Sans Condensed Medium"/>
                <a:cs typeface="Arial" panose="020B0604020202020204" pitchFamily="34" charset="0"/>
              </a:rPr>
              <a:t> para marcar versiones especificas de tu aplicación. </a:t>
            </a:r>
          </a:p>
        </p:txBody>
      </p:sp>
      <p:sp>
        <p:nvSpPr>
          <p:cNvPr id="5" name="Título 1"/>
          <p:cNvSpPr txBox="1">
            <a:spLocks/>
          </p:cNvSpPr>
          <p:nvPr/>
        </p:nvSpPr>
        <p:spPr>
          <a:xfrm>
            <a:off x="695192" y="1142388"/>
            <a:ext cx="6384359" cy="60924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latin typeface="IBM Plex Sans Condensed Medium"/>
                <a:cs typeface="Arial" panose="020B0604020202020204" pitchFamily="34" charset="0"/>
              </a:rPr>
              <a:t>11. Limpieza</a:t>
            </a:r>
            <a:endParaRPr lang="es-MX" sz="1400" b="1" dirty="0">
              <a:latin typeface="IBM Plex Sans Condensed Medium"/>
              <a:cs typeface="Arial" panose="020B0604020202020204" pitchFamily="34" charset="0"/>
            </a:endParaRPr>
          </a:p>
        </p:txBody>
      </p:sp>
      <p:sp>
        <p:nvSpPr>
          <p:cNvPr id="6" name="Título 1"/>
          <p:cNvSpPr txBox="1">
            <a:spLocks/>
          </p:cNvSpPr>
          <p:nvPr/>
        </p:nvSpPr>
        <p:spPr>
          <a:xfrm>
            <a:off x="695192" y="1712902"/>
            <a:ext cx="8032316" cy="50858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s-ES" sz="1200" dirty="0">
                <a:latin typeface="IBM Plex Sans Condensed Medium"/>
                <a:cs typeface="Arial" panose="020B0604020202020204" pitchFamily="34" charset="0"/>
              </a:rPr>
              <a:t>11.1. Elimina ramas de características que ya han sido fusionadas y no son necesarias </a:t>
            </a:r>
          </a:p>
        </p:txBody>
      </p:sp>
      <p:sp>
        <p:nvSpPr>
          <p:cNvPr id="7" name="Título 1"/>
          <p:cNvSpPr txBox="1">
            <a:spLocks/>
          </p:cNvSpPr>
          <p:nvPr/>
        </p:nvSpPr>
        <p:spPr>
          <a:xfrm>
            <a:off x="695191" y="2120949"/>
            <a:ext cx="6384359" cy="60924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latin typeface="IBM Plex Sans Condensed Medium"/>
                <a:cs typeface="Arial" panose="020B0604020202020204" pitchFamily="34" charset="0"/>
              </a:rPr>
              <a:t>12. Ciclo de Desarrollo Continuo</a:t>
            </a:r>
            <a:endParaRPr lang="es-MX" sz="1400" b="1" dirty="0">
              <a:latin typeface="IBM Plex Sans Condensed Medium"/>
              <a:cs typeface="Arial" panose="020B0604020202020204" pitchFamily="34" charset="0"/>
            </a:endParaRPr>
          </a:p>
        </p:txBody>
      </p:sp>
      <p:sp>
        <p:nvSpPr>
          <p:cNvPr id="8" name="Título 1"/>
          <p:cNvSpPr txBox="1">
            <a:spLocks/>
          </p:cNvSpPr>
          <p:nvPr/>
        </p:nvSpPr>
        <p:spPr>
          <a:xfrm>
            <a:off x="695192" y="2629533"/>
            <a:ext cx="8032316" cy="58062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s-ES" sz="1200" dirty="0">
                <a:latin typeface="IBM Plex Sans Condensed Medium"/>
                <a:cs typeface="Arial" panose="020B0604020202020204" pitchFamily="34" charset="0"/>
              </a:rPr>
              <a:t>Repite los pasos 5 a 11 cada nueva característica o corrección </a:t>
            </a:r>
          </a:p>
        </p:txBody>
      </p:sp>
      <p:sp>
        <p:nvSpPr>
          <p:cNvPr id="9" name="Google Shape;221;p28"/>
          <p:cNvSpPr txBox="1">
            <a:spLocks noGrp="1"/>
          </p:cNvSpPr>
          <p:nvPr>
            <p:ph type="sldNum" idx="12"/>
          </p:nvPr>
        </p:nvSpPr>
        <p:spPr>
          <a:xfrm flipH="1">
            <a:off x="8023976" y="448340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44</a:t>
            </a:r>
            <a:endParaRPr dirty="0"/>
          </a:p>
        </p:txBody>
      </p:sp>
    </p:spTree>
    <p:extLst>
      <p:ext uri="{BB962C8B-B14F-4D97-AF65-F5344CB8AC3E}">
        <p14:creationId xmlns:p14="http://schemas.microsoft.com/office/powerpoint/2010/main" val="397162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idx="2"/>
          </p:nvPr>
        </p:nvSpPr>
        <p:spPr>
          <a:xfrm flipH="1">
            <a:off x="581889" y="1711580"/>
            <a:ext cx="4623955" cy="1603119"/>
          </a:xfrm>
        </p:spPr>
        <p:txBody>
          <a:bodyPr/>
          <a:lstStyle/>
          <a:p>
            <a:r>
              <a:rPr lang="es-ES" sz="3200" dirty="0" smtClean="0"/>
              <a:t>Herramientas a Emplear </a:t>
            </a:r>
            <a:r>
              <a:rPr lang="es-ES" sz="3200" dirty="0"/>
              <a:t>P</a:t>
            </a:r>
            <a:r>
              <a:rPr lang="es-ES" sz="3200" dirty="0" smtClean="0"/>
              <a:t>ara El Desarrollo Del Proyecto</a:t>
            </a:r>
            <a:endParaRPr lang="es-MX" sz="3200" dirty="0"/>
          </a:p>
        </p:txBody>
      </p:sp>
      <p:pic>
        <p:nvPicPr>
          <p:cNvPr id="7" name="Marcador de posición de imagen 6"/>
          <p:cNvPicPr>
            <a:picLocks noGrp="1" noChangeAspect="1"/>
          </p:cNvPicPr>
          <p:nvPr>
            <p:ph type="pic" idx="3"/>
          </p:nvPr>
        </p:nvPicPr>
        <p:blipFill>
          <a:blip r:embed="rId2">
            <a:extLst>
              <a:ext uri="{28A0092B-C50C-407E-A947-70E740481C1C}">
                <a14:useLocalDpi xmlns:a14="http://schemas.microsoft.com/office/drawing/2010/main" val="0"/>
              </a:ext>
            </a:extLst>
          </a:blip>
          <a:srcRect t="22877" b="22877"/>
          <a:stretch>
            <a:fillRect/>
          </a:stretch>
        </p:blipFill>
        <p:spPr/>
      </p:pic>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45</a:t>
            </a:fld>
            <a:endParaRPr lang="es-MX"/>
          </a:p>
        </p:txBody>
      </p:sp>
    </p:spTree>
    <p:extLst>
      <p:ext uri="{BB962C8B-B14F-4D97-AF65-F5344CB8AC3E}">
        <p14:creationId xmlns:p14="http://schemas.microsoft.com/office/powerpoint/2010/main" val="35412225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grpSp>
        <p:nvGrpSpPr>
          <p:cNvPr id="517" name="Google Shape;517;p41"/>
          <p:cNvGrpSpPr/>
          <p:nvPr/>
        </p:nvGrpSpPr>
        <p:grpSpPr>
          <a:xfrm>
            <a:off x="3796200" y="1304825"/>
            <a:ext cx="1551600" cy="3252000"/>
            <a:chOff x="3645175" y="1228625"/>
            <a:chExt cx="1551600" cy="3252000"/>
          </a:xfrm>
        </p:grpSpPr>
        <p:sp>
          <p:nvSpPr>
            <p:cNvPr id="518" name="Google Shape;518;p41"/>
            <p:cNvSpPr/>
            <p:nvPr/>
          </p:nvSpPr>
          <p:spPr>
            <a:xfrm>
              <a:off x="3645175" y="1228625"/>
              <a:ext cx="1551600" cy="3252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1"/>
            <p:cNvSpPr/>
            <p:nvPr/>
          </p:nvSpPr>
          <p:spPr>
            <a:xfrm>
              <a:off x="4136425" y="4244950"/>
              <a:ext cx="569100" cy="1311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1"/>
            <p:cNvSpPr/>
            <p:nvPr/>
          </p:nvSpPr>
          <p:spPr>
            <a:xfrm>
              <a:off x="4352275" y="1271600"/>
              <a:ext cx="137400" cy="1374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 name="Google Shape;522;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2000" dirty="0" smtClean="0"/>
              <a:t>LISTADO DE HERRAMIENTAS A IMPLEMENTAR</a:t>
            </a:r>
            <a:endParaRPr lang="es-ES" sz="2000" dirty="0"/>
          </a:p>
        </p:txBody>
      </p:sp>
      <p:sp>
        <p:nvSpPr>
          <p:cNvPr id="523" name="Google Shape;523;p41"/>
          <p:cNvSpPr txBox="1"/>
          <p:nvPr/>
        </p:nvSpPr>
        <p:spPr>
          <a:xfrm flipH="1">
            <a:off x="720000" y="1431236"/>
            <a:ext cx="2220532" cy="393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smtClean="0">
                <a:solidFill>
                  <a:srgbClr val="191919"/>
                </a:solidFill>
                <a:latin typeface="IBM Plex Sans Condensed Medium"/>
                <a:ea typeface="IBM Plex Sans Condensed Medium"/>
                <a:cs typeface="IBM Plex Sans Condensed Medium"/>
                <a:sym typeface="IBM Plex Sans Condensed Medium"/>
              </a:rPr>
              <a:t>Visual </a:t>
            </a:r>
            <a:r>
              <a:rPr lang="en" sz="1800" dirty="0" smtClean="0">
                <a:solidFill>
                  <a:srgbClr val="191919"/>
                </a:solidFill>
                <a:latin typeface="IBM Plex Sans Condensed Medium"/>
                <a:ea typeface="IBM Plex Sans Condensed Medium"/>
                <a:cs typeface="IBM Plex Sans Condensed Medium"/>
                <a:sym typeface="IBM Plex Sans Condensed Medium"/>
              </a:rPr>
              <a:t>Studio Code</a:t>
            </a:r>
            <a:endParaRPr sz="1800" dirty="0">
              <a:solidFill>
                <a:srgbClr val="191919"/>
              </a:solidFill>
              <a:latin typeface="IBM Plex Sans Condensed Medium"/>
              <a:ea typeface="IBM Plex Sans Condensed Medium"/>
              <a:cs typeface="IBM Plex Sans Condensed Medium"/>
              <a:sym typeface="IBM Plex Sans Condensed Medium"/>
            </a:endParaRPr>
          </a:p>
        </p:txBody>
      </p:sp>
      <p:sp>
        <p:nvSpPr>
          <p:cNvPr id="524" name="Google Shape;524;p41"/>
          <p:cNvSpPr txBox="1"/>
          <p:nvPr/>
        </p:nvSpPr>
        <p:spPr>
          <a:xfrm flipH="1">
            <a:off x="1183432" y="2572724"/>
            <a:ext cx="1757100" cy="393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smtClean="0">
                <a:solidFill>
                  <a:srgbClr val="191919"/>
                </a:solidFill>
                <a:latin typeface="IBM Plex Sans Condensed Medium"/>
                <a:ea typeface="IBM Plex Sans Condensed Medium"/>
                <a:cs typeface="IBM Plex Sans Condensed Medium"/>
                <a:sym typeface="IBM Plex Sans Condensed Medium"/>
              </a:rPr>
              <a:t>Flutter</a:t>
            </a:r>
            <a:endParaRPr sz="1800" dirty="0">
              <a:solidFill>
                <a:srgbClr val="191919"/>
              </a:solidFill>
              <a:latin typeface="IBM Plex Sans Condensed Medium"/>
              <a:ea typeface="IBM Plex Sans Condensed Medium"/>
              <a:cs typeface="IBM Plex Sans Condensed Medium"/>
              <a:sym typeface="IBM Plex Sans Condensed Medium"/>
            </a:endParaRPr>
          </a:p>
        </p:txBody>
      </p:sp>
      <p:sp>
        <p:nvSpPr>
          <p:cNvPr id="525" name="Google Shape;525;p41"/>
          <p:cNvSpPr txBox="1"/>
          <p:nvPr/>
        </p:nvSpPr>
        <p:spPr>
          <a:xfrm flipH="1">
            <a:off x="1183432" y="3714212"/>
            <a:ext cx="1757100" cy="393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s-ES" sz="1800" dirty="0" err="1" smtClean="0">
                <a:solidFill>
                  <a:srgbClr val="191919"/>
                </a:solidFill>
                <a:latin typeface="IBM Plex Sans Condensed Medium"/>
                <a:ea typeface="IBM Plex Sans Condensed Medium"/>
                <a:cs typeface="IBM Plex Sans Condensed Medium"/>
                <a:sym typeface="IBM Plex Sans Condensed Medium"/>
              </a:rPr>
              <a:t>Dart</a:t>
            </a:r>
            <a:endParaRPr sz="1800" dirty="0">
              <a:solidFill>
                <a:srgbClr val="191919"/>
              </a:solidFill>
              <a:latin typeface="IBM Plex Sans Condensed Medium"/>
              <a:ea typeface="IBM Plex Sans Condensed Medium"/>
              <a:cs typeface="IBM Plex Sans Condensed Medium"/>
              <a:sym typeface="IBM Plex Sans Condensed Medium"/>
            </a:endParaRPr>
          </a:p>
        </p:txBody>
      </p:sp>
      <p:sp>
        <p:nvSpPr>
          <p:cNvPr id="526" name="Google Shape;526;p41"/>
          <p:cNvSpPr txBox="1"/>
          <p:nvPr/>
        </p:nvSpPr>
        <p:spPr>
          <a:xfrm>
            <a:off x="6203468" y="2001980"/>
            <a:ext cx="1757100" cy="393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smtClean="0">
                <a:solidFill>
                  <a:srgbClr val="191919"/>
                </a:solidFill>
                <a:latin typeface="IBM Plex Sans Condensed Medium"/>
                <a:ea typeface="IBM Plex Sans Condensed Medium"/>
                <a:cs typeface="IBM Plex Sans Condensed Medium"/>
                <a:sym typeface="IBM Plex Sans Condensed Medium"/>
              </a:rPr>
              <a:t>MySQL</a:t>
            </a:r>
            <a:endParaRPr sz="1800" dirty="0">
              <a:solidFill>
                <a:srgbClr val="191919"/>
              </a:solidFill>
              <a:latin typeface="IBM Plex Sans Condensed Medium"/>
              <a:ea typeface="IBM Plex Sans Condensed Medium"/>
              <a:cs typeface="IBM Plex Sans Condensed Medium"/>
              <a:sym typeface="IBM Plex Sans Condensed Medium"/>
            </a:endParaRPr>
          </a:p>
        </p:txBody>
      </p:sp>
      <p:sp>
        <p:nvSpPr>
          <p:cNvPr id="527" name="Google Shape;527;p41"/>
          <p:cNvSpPr txBox="1"/>
          <p:nvPr/>
        </p:nvSpPr>
        <p:spPr>
          <a:xfrm>
            <a:off x="6203468" y="3143468"/>
            <a:ext cx="1757100" cy="393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smtClean="0">
                <a:solidFill>
                  <a:srgbClr val="191919"/>
                </a:solidFill>
                <a:latin typeface="IBM Plex Sans Condensed Medium"/>
                <a:ea typeface="IBM Plex Sans Condensed Medium"/>
                <a:cs typeface="IBM Plex Sans Condensed Medium"/>
                <a:sym typeface="IBM Plex Sans Condensed Medium"/>
              </a:rPr>
              <a:t>Node.js</a:t>
            </a:r>
            <a:endParaRPr sz="1800" dirty="0">
              <a:solidFill>
                <a:srgbClr val="191919"/>
              </a:solidFill>
              <a:latin typeface="IBM Plex Sans Condensed Medium"/>
              <a:ea typeface="IBM Plex Sans Condensed Medium"/>
              <a:cs typeface="IBM Plex Sans Condensed Medium"/>
              <a:sym typeface="IBM Plex Sans Condensed Medium"/>
            </a:endParaRPr>
          </a:p>
        </p:txBody>
      </p:sp>
      <p:sp>
        <p:nvSpPr>
          <p:cNvPr id="528" name="Google Shape;528;p41"/>
          <p:cNvSpPr txBox="1"/>
          <p:nvPr/>
        </p:nvSpPr>
        <p:spPr>
          <a:xfrm flipH="1">
            <a:off x="1183432" y="1719913"/>
            <a:ext cx="1757100" cy="471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ES" sz="1200" dirty="0" smtClean="0">
                <a:solidFill>
                  <a:srgbClr val="191919"/>
                </a:solidFill>
                <a:latin typeface="Open Sans"/>
                <a:ea typeface="Open Sans"/>
                <a:cs typeface="Open Sans"/>
                <a:sym typeface="Open Sans"/>
              </a:rPr>
              <a:t>Editor de código</a:t>
            </a:r>
            <a:endParaRPr sz="1200" dirty="0">
              <a:solidFill>
                <a:srgbClr val="191919"/>
              </a:solidFill>
              <a:latin typeface="Open Sans"/>
              <a:ea typeface="Open Sans"/>
              <a:cs typeface="Open Sans"/>
              <a:sym typeface="Open Sans"/>
            </a:endParaRPr>
          </a:p>
        </p:txBody>
      </p:sp>
      <p:sp>
        <p:nvSpPr>
          <p:cNvPr id="529" name="Google Shape;529;p41"/>
          <p:cNvSpPr txBox="1"/>
          <p:nvPr/>
        </p:nvSpPr>
        <p:spPr>
          <a:xfrm flipH="1">
            <a:off x="872836" y="2861438"/>
            <a:ext cx="2067696" cy="471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ES" sz="1200" dirty="0" smtClean="0">
                <a:solidFill>
                  <a:srgbClr val="191919"/>
                </a:solidFill>
                <a:latin typeface="Open Sans"/>
                <a:ea typeface="Open Sans"/>
                <a:cs typeface="Open Sans"/>
                <a:sym typeface="Open Sans"/>
              </a:rPr>
              <a:t>Framework de desarrollo</a:t>
            </a:r>
            <a:endParaRPr sz="1200" dirty="0">
              <a:solidFill>
                <a:srgbClr val="191919"/>
              </a:solidFill>
              <a:latin typeface="Open Sans"/>
              <a:ea typeface="Open Sans"/>
              <a:cs typeface="Open Sans"/>
              <a:sym typeface="Open Sans"/>
            </a:endParaRPr>
          </a:p>
        </p:txBody>
      </p:sp>
      <p:sp>
        <p:nvSpPr>
          <p:cNvPr id="530" name="Google Shape;530;p41"/>
          <p:cNvSpPr txBox="1"/>
          <p:nvPr/>
        </p:nvSpPr>
        <p:spPr>
          <a:xfrm flipH="1">
            <a:off x="872836" y="4002964"/>
            <a:ext cx="2067696" cy="471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ES" sz="1200" dirty="0" smtClean="0">
                <a:solidFill>
                  <a:srgbClr val="191919"/>
                </a:solidFill>
                <a:latin typeface="Open Sans"/>
                <a:ea typeface="Open Sans"/>
                <a:cs typeface="Open Sans"/>
                <a:sym typeface="Open Sans"/>
              </a:rPr>
              <a:t>Lenguaje de programación</a:t>
            </a:r>
            <a:endParaRPr sz="1200" dirty="0">
              <a:solidFill>
                <a:srgbClr val="191919"/>
              </a:solidFill>
              <a:latin typeface="Open Sans"/>
              <a:ea typeface="Open Sans"/>
              <a:cs typeface="Open Sans"/>
              <a:sym typeface="Open Sans"/>
            </a:endParaRPr>
          </a:p>
        </p:txBody>
      </p:sp>
      <p:sp>
        <p:nvSpPr>
          <p:cNvPr id="531" name="Google Shape;531;p41"/>
          <p:cNvSpPr txBox="1"/>
          <p:nvPr/>
        </p:nvSpPr>
        <p:spPr>
          <a:xfrm>
            <a:off x="6203468" y="2290676"/>
            <a:ext cx="1757100" cy="47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smtClean="0">
                <a:solidFill>
                  <a:srgbClr val="191919"/>
                </a:solidFill>
                <a:latin typeface="Open Sans"/>
                <a:ea typeface="Open Sans"/>
                <a:cs typeface="Open Sans"/>
                <a:sym typeface="Open Sans"/>
              </a:rPr>
              <a:t>Gestor de base de datos</a:t>
            </a:r>
            <a:endParaRPr sz="1200" dirty="0">
              <a:solidFill>
                <a:srgbClr val="191919"/>
              </a:solidFill>
              <a:latin typeface="Open Sans"/>
              <a:ea typeface="Open Sans"/>
              <a:cs typeface="Open Sans"/>
              <a:sym typeface="Open Sans"/>
            </a:endParaRPr>
          </a:p>
        </p:txBody>
      </p:sp>
      <p:sp>
        <p:nvSpPr>
          <p:cNvPr id="532" name="Google Shape;532;p41"/>
          <p:cNvSpPr txBox="1"/>
          <p:nvPr/>
        </p:nvSpPr>
        <p:spPr>
          <a:xfrm>
            <a:off x="6203468" y="3432201"/>
            <a:ext cx="1757100" cy="47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smtClean="0">
                <a:solidFill>
                  <a:srgbClr val="191919"/>
                </a:solidFill>
                <a:latin typeface="Open Sans"/>
                <a:ea typeface="Open Sans"/>
                <a:cs typeface="Open Sans"/>
                <a:sym typeface="Open Sans"/>
              </a:rPr>
              <a:t>Creación de API </a:t>
            </a:r>
            <a:endParaRPr sz="1200" dirty="0">
              <a:solidFill>
                <a:srgbClr val="191919"/>
              </a:solidFill>
              <a:latin typeface="Open Sans"/>
              <a:ea typeface="Open Sans"/>
              <a:cs typeface="Open Sans"/>
              <a:sym typeface="Open Sans"/>
            </a:endParaRPr>
          </a:p>
        </p:txBody>
      </p:sp>
      <p:sp>
        <p:nvSpPr>
          <p:cNvPr id="533" name="Google Shape;533;p41"/>
          <p:cNvSpPr txBox="1">
            <a:spLocks noGrp="1"/>
          </p:cNvSpPr>
          <p:nvPr>
            <p:ph type="sldNum" idx="12"/>
          </p:nvPr>
        </p:nvSpPr>
        <p:spPr>
          <a:xfrm flipH="1">
            <a:off x="8028432" y="448056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cxnSp>
        <p:nvCxnSpPr>
          <p:cNvPr id="534" name="Google Shape;534;p41"/>
          <p:cNvCxnSpPr>
            <a:stCxn id="526" idx="1"/>
          </p:cNvCxnSpPr>
          <p:nvPr/>
        </p:nvCxnSpPr>
        <p:spPr>
          <a:xfrm flipH="1">
            <a:off x="5278568" y="2198780"/>
            <a:ext cx="924900" cy="600"/>
          </a:xfrm>
          <a:prstGeom prst="bentConnector3">
            <a:avLst>
              <a:gd name="adj1" fmla="val 50000"/>
            </a:avLst>
          </a:prstGeom>
          <a:noFill/>
          <a:ln w="19050" cap="rnd" cmpd="sng">
            <a:solidFill>
              <a:schemeClr val="lt2"/>
            </a:solidFill>
            <a:prstDash val="solid"/>
            <a:round/>
            <a:headEnd type="none" w="med" len="med"/>
            <a:tailEnd type="none" w="med" len="med"/>
          </a:ln>
        </p:spPr>
      </p:cxnSp>
      <p:cxnSp>
        <p:nvCxnSpPr>
          <p:cNvPr id="535" name="Google Shape;535;p41"/>
          <p:cNvCxnSpPr>
            <a:stCxn id="524" idx="1"/>
          </p:cNvCxnSpPr>
          <p:nvPr/>
        </p:nvCxnSpPr>
        <p:spPr>
          <a:xfrm>
            <a:off x="2940532" y="2769524"/>
            <a:ext cx="925500" cy="600"/>
          </a:xfrm>
          <a:prstGeom prst="bentConnector3">
            <a:avLst>
              <a:gd name="adj1" fmla="val 50000"/>
            </a:avLst>
          </a:prstGeom>
          <a:noFill/>
          <a:ln w="19050" cap="rnd" cmpd="sng">
            <a:solidFill>
              <a:schemeClr val="lt2"/>
            </a:solidFill>
            <a:prstDash val="solid"/>
            <a:round/>
            <a:headEnd type="none" w="med" len="med"/>
            <a:tailEnd type="none" w="med" len="med"/>
          </a:ln>
        </p:spPr>
      </p:cxnSp>
      <p:cxnSp>
        <p:nvCxnSpPr>
          <p:cNvPr id="536" name="Google Shape;536;p41"/>
          <p:cNvCxnSpPr>
            <a:stCxn id="525" idx="1"/>
          </p:cNvCxnSpPr>
          <p:nvPr/>
        </p:nvCxnSpPr>
        <p:spPr>
          <a:xfrm>
            <a:off x="2940532" y="3911012"/>
            <a:ext cx="928200" cy="600"/>
          </a:xfrm>
          <a:prstGeom prst="bentConnector3">
            <a:avLst>
              <a:gd name="adj1" fmla="val 50000"/>
            </a:avLst>
          </a:prstGeom>
          <a:noFill/>
          <a:ln w="19050" cap="rnd" cmpd="sng">
            <a:solidFill>
              <a:schemeClr val="lt2"/>
            </a:solidFill>
            <a:prstDash val="solid"/>
            <a:round/>
            <a:headEnd type="none" w="med" len="med"/>
            <a:tailEnd type="none" w="med" len="med"/>
          </a:ln>
        </p:spPr>
      </p:cxnSp>
      <p:cxnSp>
        <p:nvCxnSpPr>
          <p:cNvPr id="537" name="Google Shape;537;p41"/>
          <p:cNvCxnSpPr>
            <a:stCxn id="523" idx="1"/>
          </p:cNvCxnSpPr>
          <p:nvPr/>
        </p:nvCxnSpPr>
        <p:spPr>
          <a:xfrm>
            <a:off x="2940532" y="1628036"/>
            <a:ext cx="927900" cy="600"/>
          </a:xfrm>
          <a:prstGeom prst="bentConnector3">
            <a:avLst>
              <a:gd name="adj1" fmla="val 50000"/>
            </a:avLst>
          </a:prstGeom>
          <a:noFill/>
          <a:ln w="19050" cap="rnd" cmpd="sng">
            <a:solidFill>
              <a:schemeClr val="lt2"/>
            </a:solidFill>
            <a:prstDash val="solid"/>
            <a:round/>
            <a:headEnd type="none" w="med" len="med"/>
            <a:tailEnd type="none" w="med" len="med"/>
          </a:ln>
        </p:spPr>
      </p:cxnSp>
      <p:cxnSp>
        <p:nvCxnSpPr>
          <p:cNvPr id="538" name="Google Shape;538;p41"/>
          <p:cNvCxnSpPr>
            <a:stCxn id="527" idx="1"/>
          </p:cNvCxnSpPr>
          <p:nvPr/>
        </p:nvCxnSpPr>
        <p:spPr>
          <a:xfrm flipH="1">
            <a:off x="5287868" y="3340268"/>
            <a:ext cx="915600" cy="600"/>
          </a:xfrm>
          <a:prstGeom prst="bentConnector3">
            <a:avLst>
              <a:gd name="adj1" fmla="val 50000"/>
            </a:avLst>
          </a:prstGeom>
          <a:noFill/>
          <a:ln w="19050" cap="rnd" cmpd="sng">
            <a:solidFill>
              <a:schemeClr val="lt2"/>
            </a:solidFill>
            <a:prstDash val="solid"/>
            <a:round/>
            <a:headEnd type="none" w="med" len="med"/>
            <a:tailEnd type="none" w="med" len="med"/>
          </a:ln>
        </p:spPr>
      </p:cxnSp>
      <p:grpSp>
        <p:nvGrpSpPr>
          <p:cNvPr id="3" name="Grupo 2"/>
          <p:cNvGrpSpPr/>
          <p:nvPr/>
        </p:nvGrpSpPr>
        <p:grpSpPr>
          <a:xfrm>
            <a:off x="3862450" y="1563507"/>
            <a:ext cx="1426509" cy="2682636"/>
            <a:chOff x="3873564" y="1575908"/>
            <a:chExt cx="1426509" cy="2682636"/>
          </a:xfrm>
        </p:grpSpPr>
        <p:sp>
          <p:nvSpPr>
            <p:cNvPr id="25" name="Rectángulo redondeado 24"/>
            <p:cNvSpPr/>
            <p:nvPr/>
          </p:nvSpPr>
          <p:spPr>
            <a:xfrm>
              <a:off x="3873564" y="1575908"/>
              <a:ext cx="1426509" cy="2682636"/>
            </a:xfrm>
            <a:prstGeom prst="roundRect">
              <a:avLst>
                <a:gd name="adj" fmla="val 7619"/>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6" name="Imagen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3096" y="2131876"/>
              <a:ext cx="1314882" cy="1487477"/>
            </a:xfrm>
            <a:prstGeom prst="rect">
              <a:avLst/>
            </a:prstGeom>
          </p:spPr>
        </p:pic>
      </p:gr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ES" sz="2000" dirty="0" smtClean="0"/>
              <a:t>1. Instalación de Visual Studio </a:t>
            </a:r>
            <a:r>
              <a:rPr lang="es-ES" sz="2000" dirty="0" err="1" smtClean="0"/>
              <a:t>Code</a:t>
            </a:r>
            <a:endParaRPr lang="es-MX" sz="2000" dirty="0"/>
          </a:p>
        </p:txBody>
      </p:sp>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47</a:t>
            </a:fld>
            <a:endParaRPr lang="es-MX"/>
          </a:p>
        </p:txBody>
      </p:sp>
      <p:sp>
        <p:nvSpPr>
          <p:cNvPr id="4" name="Título 1"/>
          <p:cNvSpPr txBox="1">
            <a:spLocks/>
          </p:cNvSpPr>
          <p:nvPr/>
        </p:nvSpPr>
        <p:spPr>
          <a:xfrm>
            <a:off x="731232" y="929933"/>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lvl="0" algn="l"/>
            <a:r>
              <a:rPr lang="es-MX" sz="1200" dirty="0" smtClean="0"/>
              <a:t>1.1. Nos </a:t>
            </a:r>
            <a:r>
              <a:rPr lang="es-MX" sz="1200" dirty="0"/>
              <a:t>dirigimos a la página de Visual </a:t>
            </a:r>
            <a:r>
              <a:rPr lang="es-MX" sz="1200" dirty="0" smtClean="0"/>
              <a:t>Studio </a:t>
            </a:r>
            <a:r>
              <a:rPr lang="es-MX" sz="1200" dirty="0" err="1" smtClean="0"/>
              <a:t>Code</a:t>
            </a:r>
            <a:r>
              <a:rPr lang="es-MX" sz="1200" dirty="0" smtClean="0"/>
              <a:t> en </a:t>
            </a:r>
            <a:r>
              <a:rPr lang="es-MX" sz="1200" u="sng" kern="100" dirty="0">
                <a:solidFill>
                  <a:srgbClr val="0563C1"/>
                </a:solidFill>
                <a:latin typeface="Arial" panose="020B0604020202020204" pitchFamily="34" charset="0"/>
                <a:ea typeface="Calibri" panose="020F0502020204030204" pitchFamily="34" charset="0"/>
                <a:cs typeface="Times New Roman" panose="02020603050405020304" pitchFamily="18" charset="0"/>
                <a:hlinkClick r:id="rId2"/>
              </a:rPr>
              <a:t>https://code.visualstudio.com/</a:t>
            </a:r>
            <a:r>
              <a:rPr lang="es-MX" sz="1200" u="sng" dirty="0" smtClean="0"/>
              <a:t> </a:t>
            </a:r>
          </a:p>
          <a:p>
            <a:pPr lvl="0" algn="l"/>
            <a:r>
              <a:rPr lang="es-MX" sz="1200" dirty="0" smtClean="0"/>
              <a:t> </a:t>
            </a:r>
            <a:r>
              <a:rPr lang="es-MX" sz="1200" dirty="0"/>
              <a:t>y damos clic en </a:t>
            </a:r>
            <a:r>
              <a:rPr lang="es-MX" sz="1200" b="1" dirty="0"/>
              <a:t>Descargar para Windows.</a:t>
            </a:r>
          </a:p>
          <a:p>
            <a:pPr algn="l"/>
            <a:endParaRPr lang="es-MX" sz="2000" dirty="0"/>
          </a:p>
        </p:txBody>
      </p:sp>
      <p:pic>
        <p:nvPicPr>
          <p:cNvPr id="5" name="Imagen 4"/>
          <p:cNvPicPr/>
          <p:nvPr/>
        </p:nvPicPr>
        <p:blipFill rotWithShape="1">
          <a:blip r:embed="rId3" cstate="print">
            <a:extLst>
              <a:ext uri="{28A0092B-C50C-407E-A947-70E740481C1C}">
                <a14:useLocalDpi xmlns:a14="http://schemas.microsoft.com/office/drawing/2010/main" val="0"/>
              </a:ext>
            </a:extLst>
          </a:blip>
          <a:srcRect l="5235" t="4296" r="4296" b="5235"/>
          <a:stretch/>
        </p:blipFill>
        <p:spPr>
          <a:xfrm>
            <a:off x="1610591" y="1662180"/>
            <a:ext cx="5476009" cy="3079783"/>
          </a:xfrm>
          <a:prstGeom prst="rect">
            <a:avLst/>
          </a:prstGeom>
        </p:spPr>
      </p:pic>
    </p:spTree>
    <p:extLst>
      <p:ext uri="{BB962C8B-B14F-4D97-AF65-F5344CB8AC3E}">
        <p14:creationId xmlns:p14="http://schemas.microsoft.com/office/powerpoint/2010/main" val="3313527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48</a:t>
            </a:fld>
            <a:endParaRPr lang="es-MX"/>
          </a:p>
        </p:txBody>
      </p:sp>
      <p:sp>
        <p:nvSpPr>
          <p:cNvPr id="4" name="Título 1"/>
          <p:cNvSpPr txBox="1">
            <a:spLocks/>
          </p:cNvSpPr>
          <p:nvPr/>
        </p:nvSpPr>
        <p:spPr>
          <a:xfrm>
            <a:off x="731232" y="302404"/>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algn="l"/>
            <a:r>
              <a:rPr lang="es-MX" sz="1200" dirty="0" smtClean="0"/>
              <a:t>1.2.  Una vez que se haya descargado ubicamos la ruta de descarga y hacemos clic derecho sobre el archivo y elegimos la opción de abrir.</a:t>
            </a:r>
            <a:endParaRPr lang="es-MX" sz="2000" dirty="0"/>
          </a:p>
        </p:txBody>
      </p:sp>
      <p:pic>
        <p:nvPicPr>
          <p:cNvPr id="5" name="Imagen 4"/>
          <p:cNvPicPr/>
          <p:nvPr/>
        </p:nvPicPr>
        <p:blipFill rotWithShape="1">
          <a:blip r:embed="rId2" cstate="print">
            <a:extLst>
              <a:ext uri="{28A0092B-C50C-407E-A947-70E740481C1C}">
                <a14:useLocalDpi xmlns:a14="http://schemas.microsoft.com/office/drawing/2010/main" val="0"/>
              </a:ext>
            </a:extLst>
          </a:blip>
          <a:srcRect l="10109" t="10109" r="5263" b="5263"/>
          <a:stretch/>
        </p:blipFill>
        <p:spPr>
          <a:xfrm>
            <a:off x="1548679" y="858371"/>
            <a:ext cx="6069106" cy="3413615"/>
          </a:xfrm>
          <a:prstGeom prst="rect">
            <a:avLst/>
          </a:prstGeom>
        </p:spPr>
      </p:pic>
    </p:spTree>
    <p:extLst>
      <p:ext uri="{BB962C8B-B14F-4D97-AF65-F5344CB8AC3E}">
        <p14:creationId xmlns:p14="http://schemas.microsoft.com/office/powerpoint/2010/main" val="30813396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49</a:t>
            </a:fld>
            <a:endParaRPr lang="es-MX"/>
          </a:p>
        </p:txBody>
      </p:sp>
      <p:sp>
        <p:nvSpPr>
          <p:cNvPr id="4" name="Título 1"/>
          <p:cNvSpPr txBox="1">
            <a:spLocks/>
          </p:cNvSpPr>
          <p:nvPr/>
        </p:nvSpPr>
        <p:spPr>
          <a:xfrm>
            <a:off x="731232" y="302404"/>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algn="l"/>
            <a:r>
              <a:rPr lang="es-MX" sz="1200" dirty="0" smtClean="0"/>
              <a:t>1.3.  En la siguiente ventana leemos y aceptamos los términos y condiciones y damos clic en </a:t>
            </a:r>
            <a:r>
              <a:rPr lang="es-MX" sz="1200" b="1" dirty="0" smtClean="0"/>
              <a:t>siguiente. </a:t>
            </a:r>
            <a:endParaRPr lang="es-MX" sz="2000" b="1" dirty="0"/>
          </a:p>
        </p:txBody>
      </p:sp>
      <p:pic>
        <p:nvPicPr>
          <p:cNvPr id="6" name="Imagen 5"/>
          <p:cNvPicPr/>
          <p:nvPr/>
        </p:nvPicPr>
        <p:blipFill rotWithShape="1">
          <a:blip r:embed="rId2">
            <a:extLst>
              <a:ext uri="{28A0092B-C50C-407E-A947-70E740481C1C}">
                <a14:useLocalDpi xmlns:a14="http://schemas.microsoft.com/office/drawing/2010/main" val="0"/>
              </a:ext>
            </a:extLst>
          </a:blip>
          <a:srcRect l="29464" t="15449" r="28853" b="22028"/>
          <a:stretch/>
        </p:blipFill>
        <p:spPr bwMode="auto">
          <a:xfrm>
            <a:off x="2501265" y="824865"/>
            <a:ext cx="4141470" cy="34937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05003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xmlns="" id="{E5E53C7A-8EEB-B4DB-EE75-153FDEE23419}"/>
              </a:ext>
            </a:extLst>
          </p:cNvPr>
          <p:cNvPicPr>
            <a:picLocks noChangeAspect="1"/>
          </p:cNvPicPr>
          <p:nvPr/>
        </p:nvPicPr>
        <p:blipFill>
          <a:blip r:embed="rId2"/>
          <a:stretch>
            <a:fillRect/>
          </a:stretch>
        </p:blipFill>
        <p:spPr>
          <a:xfrm>
            <a:off x="1170471" y="855865"/>
            <a:ext cx="6963400" cy="3915000"/>
          </a:xfrm>
          <a:prstGeom prst="rect">
            <a:avLst/>
          </a:prstGeom>
        </p:spPr>
      </p:pic>
      <p:sp>
        <p:nvSpPr>
          <p:cNvPr id="4" name="CuadroTexto 3">
            <a:extLst>
              <a:ext uri="{FF2B5EF4-FFF2-40B4-BE49-F238E27FC236}">
                <a16:creationId xmlns:a16="http://schemas.microsoft.com/office/drawing/2014/main" xmlns="" id="{1C9DC844-A0DA-A06F-6124-1AA9F247B0E4}"/>
              </a:ext>
            </a:extLst>
          </p:cNvPr>
          <p:cNvSpPr txBox="1"/>
          <p:nvPr/>
        </p:nvSpPr>
        <p:spPr>
          <a:xfrm>
            <a:off x="1014608" y="358661"/>
            <a:ext cx="7750480" cy="276999"/>
          </a:xfrm>
          <a:prstGeom prst="rect">
            <a:avLst/>
          </a:prstGeom>
          <a:noFill/>
        </p:spPr>
        <p:txBody>
          <a:bodyPr wrap="square" rtlCol="0">
            <a:spAutoFit/>
          </a:bodyPr>
          <a:lstStyle/>
          <a:p>
            <a:r>
              <a:rPr lang="es-MX" sz="1200" dirty="0">
                <a:latin typeface="IBM Plex Sans Condensed Medium"/>
                <a:cs typeface="Arial" panose="020B0604020202020204" pitchFamily="34" charset="0"/>
              </a:rPr>
              <a:t>2. Damos </a:t>
            </a:r>
            <a:r>
              <a:rPr lang="es-MX" sz="1200" dirty="0" err="1">
                <a:latin typeface="IBM Plex Sans Condensed Medium"/>
                <a:cs typeface="Arial" panose="020B0604020202020204" pitchFamily="34" charset="0"/>
              </a:rPr>
              <a:t>click</a:t>
            </a:r>
            <a:r>
              <a:rPr lang="es-MX" sz="1200" dirty="0">
                <a:latin typeface="IBM Plex Sans Condensed Medium"/>
                <a:cs typeface="Arial" panose="020B0604020202020204" pitchFamily="34" charset="0"/>
              </a:rPr>
              <a:t> en </a:t>
            </a:r>
            <a:r>
              <a:rPr lang="es-MX" sz="1200" b="1" dirty="0">
                <a:latin typeface="IBM Plex Sans Condensed Medium"/>
                <a:cs typeface="Arial" panose="020B0604020202020204" pitchFamily="34" charset="0"/>
              </a:rPr>
              <a:t>comenzar</a:t>
            </a:r>
            <a:r>
              <a:rPr lang="es-MX" sz="1200" dirty="0">
                <a:latin typeface="IBM Plex Sans Condensed Medium"/>
                <a:cs typeface="Arial" panose="020B0604020202020204" pitchFamily="34" charset="0"/>
              </a:rPr>
              <a:t> para crear nuestra cuenta si es que aun no la tenemos</a:t>
            </a:r>
          </a:p>
        </p:txBody>
      </p:sp>
      <p:sp>
        <p:nvSpPr>
          <p:cNvPr id="5" name="Rectángulo 4"/>
          <p:cNvSpPr/>
          <p:nvPr/>
        </p:nvSpPr>
        <p:spPr>
          <a:xfrm>
            <a:off x="7106812" y="1410175"/>
            <a:ext cx="676406" cy="2630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s-MX" sz="1050"/>
          </a:p>
        </p:txBody>
      </p:sp>
      <p:sp>
        <p:nvSpPr>
          <p:cNvPr id="6" name="Google Shape;221;p28"/>
          <p:cNvSpPr txBox="1">
            <a:spLocks noGrp="1"/>
          </p:cNvSpPr>
          <p:nvPr>
            <p:ph type="sldNum" idx="12"/>
          </p:nvPr>
        </p:nvSpPr>
        <p:spPr>
          <a:xfrm flipH="1">
            <a:off x="8023976" y="448340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5</a:t>
            </a:r>
            <a:endParaRPr dirty="0"/>
          </a:p>
        </p:txBody>
      </p:sp>
    </p:spTree>
    <p:extLst>
      <p:ext uri="{BB962C8B-B14F-4D97-AF65-F5344CB8AC3E}">
        <p14:creationId xmlns:p14="http://schemas.microsoft.com/office/powerpoint/2010/main" val="22613628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50</a:t>
            </a:fld>
            <a:endParaRPr lang="es-MX"/>
          </a:p>
        </p:txBody>
      </p:sp>
      <p:sp>
        <p:nvSpPr>
          <p:cNvPr id="4" name="Título 1"/>
          <p:cNvSpPr txBox="1">
            <a:spLocks/>
          </p:cNvSpPr>
          <p:nvPr/>
        </p:nvSpPr>
        <p:spPr>
          <a:xfrm>
            <a:off x="731232" y="302404"/>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lvl="0" algn="l"/>
            <a:r>
              <a:rPr lang="es-MX" sz="1200" dirty="0" smtClean="0"/>
              <a:t>1.4. Marcamos </a:t>
            </a:r>
            <a:r>
              <a:rPr lang="es-MX" sz="1200" dirty="0"/>
              <a:t>las </a:t>
            </a:r>
            <a:r>
              <a:rPr lang="es-MX" sz="1200" dirty="0" smtClean="0"/>
              <a:t>casillas  </a:t>
            </a:r>
            <a:r>
              <a:rPr lang="es-MX" sz="1200" dirty="0"/>
              <a:t>que creamos útiles y necesarias. Damos clic en </a:t>
            </a:r>
            <a:r>
              <a:rPr lang="es-MX" sz="1200" b="1" dirty="0" smtClean="0"/>
              <a:t>Siguiente </a:t>
            </a:r>
            <a:r>
              <a:rPr lang="es-MX" sz="1200" dirty="0"/>
              <a:t>para continuar con la instalación. </a:t>
            </a:r>
          </a:p>
          <a:p>
            <a:pPr algn="l"/>
            <a:endParaRPr lang="es-MX" sz="2000" b="1" dirty="0"/>
          </a:p>
        </p:txBody>
      </p:sp>
      <p:pic>
        <p:nvPicPr>
          <p:cNvPr id="5" name="Imagen 4"/>
          <p:cNvPicPr/>
          <p:nvPr/>
        </p:nvPicPr>
        <p:blipFill rotWithShape="1">
          <a:blip r:embed="rId2">
            <a:extLst>
              <a:ext uri="{28A0092B-C50C-407E-A947-70E740481C1C}">
                <a14:useLocalDpi xmlns:a14="http://schemas.microsoft.com/office/drawing/2010/main" val="0"/>
              </a:ext>
            </a:extLst>
          </a:blip>
          <a:srcRect l="30006" t="16898" r="30211" b="23235"/>
          <a:stretch/>
        </p:blipFill>
        <p:spPr bwMode="auto">
          <a:xfrm>
            <a:off x="2508250" y="824865"/>
            <a:ext cx="4127500" cy="34937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217132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51</a:t>
            </a:fld>
            <a:endParaRPr lang="es-MX"/>
          </a:p>
        </p:txBody>
      </p:sp>
      <p:sp>
        <p:nvSpPr>
          <p:cNvPr id="4" name="Título 1"/>
          <p:cNvSpPr txBox="1">
            <a:spLocks/>
          </p:cNvSpPr>
          <p:nvPr/>
        </p:nvSpPr>
        <p:spPr>
          <a:xfrm>
            <a:off x="731232" y="302404"/>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algn="l"/>
            <a:r>
              <a:rPr lang="es-MX" sz="1200" dirty="0" smtClean="0"/>
              <a:t>1.5. Una vez que todo este listo, </a:t>
            </a:r>
            <a:r>
              <a:rPr lang="es-MX" sz="1200" dirty="0"/>
              <a:t>damos clic en </a:t>
            </a:r>
            <a:r>
              <a:rPr lang="es-MX" sz="1200" b="1" dirty="0"/>
              <a:t>Instalar</a:t>
            </a:r>
            <a:r>
              <a:rPr lang="es-MX" sz="1200" dirty="0"/>
              <a:t>.</a:t>
            </a:r>
          </a:p>
          <a:p>
            <a:pPr lvl="0" algn="l"/>
            <a:endParaRPr lang="es-MX" sz="1200" dirty="0"/>
          </a:p>
          <a:p>
            <a:pPr algn="l"/>
            <a:endParaRPr lang="es-MX" sz="2000" b="1" dirty="0"/>
          </a:p>
        </p:txBody>
      </p:sp>
      <p:pic>
        <p:nvPicPr>
          <p:cNvPr id="6" name="Imagen 5"/>
          <p:cNvPicPr/>
          <p:nvPr/>
        </p:nvPicPr>
        <p:blipFill rotWithShape="1">
          <a:blip r:embed="rId2">
            <a:extLst>
              <a:ext uri="{28A0092B-C50C-407E-A947-70E740481C1C}">
                <a14:useLocalDpi xmlns:a14="http://schemas.microsoft.com/office/drawing/2010/main" val="0"/>
              </a:ext>
            </a:extLst>
          </a:blip>
          <a:srcRect l="30007" t="16898" r="30075" b="23718"/>
          <a:stretch/>
        </p:blipFill>
        <p:spPr bwMode="auto">
          <a:xfrm>
            <a:off x="2513965" y="849630"/>
            <a:ext cx="4116070" cy="34442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947994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52</a:t>
            </a:fld>
            <a:endParaRPr lang="es-MX"/>
          </a:p>
        </p:txBody>
      </p:sp>
      <p:sp>
        <p:nvSpPr>
          <p:cNvPr id="4" name="Título 1"/>
          <p:cNvSpPr txBox="1">
            <a:spLocks/>
          </p:cNvSpPr>
          <p:nvPr/>
        </p:nvSpPr>
        <p:spPr>
          <a:xfrm>
            <a:off x="731232" y="293663"/>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algn="l"/>
            <a:r>
              <a:rPr lang="es-MX" sz="1200" dirty="0" smtClean="0"/>
              <a:t>1.5. Una vez que haya finalizado la instalación hacemos clic en </a:t>
            </a:r>
            <a:r>
              <a:rPr lang="es-MX" sz="1200" b="1" dirty="0" smtClean="0"/>
              <a:t>finalizar</a:t>
            </a:r>
            <a:r>
              <a:rPr lang="es-MX" sz="1200" dirty="0" smtClean="0"/>
              <a:t>.</a:t>
            </a:r>
          </a:p>
          <a:p>
            <a:pPr algn="l"/>
            <a:endParaRPr lang="es-ES" sz="1200" dirty="0"/>
          </a:p>
          <a:p>
            <a:pPr algn="l"/>
            <a:endParaRPr lang="es-MX" sz="1200" dirty="0"/>
          </a:p>
          <a:p>
            <a:pPr algn="l"/>
            <a:endParaRPr lang="es-MX" sz="2000" b="1" dirty="0"/>
          </a:p>
        </p:txBody>
      </p:sp>
      <p:pic>
        <p:nvPicPr>
          <p:cNvPr id="5" name="Imagen 4"/>
          <p:cNvPicPr/>
          <p:nvPr/>
        </p:nvPicPr>
        <p:blipFill rotWithShape="1">
          <a:blip r:embed="rId2">
            <a:extLst>
              <a:ext uri="{28A0092B-C50C-407E-A947-70E740481C1C}">
                <a14:useLocalDpi xmlns:a14="http://schemas.microsoft.com/office/drawing/2010/main" val="0"/>
              </a:ext>
            </a:extLst>
          </a:blip>
          <a:srcRect l="29463" t="16657" r="29260" b="22993"/>
          <a:stretch/>
        </p:blipFill>
        <p:spPr bwMode="auto">
          <a:xfrm>
            <a:off x="2496502" y="864870"/>
            <a:ext cx="4150995" cy="34137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830355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53</a:t>
            </a:fld>
            <a:endParaRPr lang="es-MX"/>
          </a:p>
        </p:txBody>
      </p:sp>
      <p:sp>
        <p:nvSpPr>
          <p:cNvPr id="4" name="Título 1"/>
          <p:cNvSpPr txBox="1">
            <a:spLocks/>
          </p:cNvSpPr>
          <p:nvPr/>
        </p:nvSpPr>
        <p:spPr>
          <a:xfrm>
            <a:off x="731232" y="293663"/>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algn="l"/>
            <a:r>
              <a:rPr lang="es-MX" sz="1200" dirty="0" smtClean="0"/>
              <a:t>1.5. Una vez que se ejecute el programa ya estará listo para utilizarse.</a:t>
            </a:r>
            <a:endParaRPr lang="es-ES" sz="1200" dirty="0"/>
          </a:p>
          <a:p>
            <a:pPr algn="l"/>
            <a:endParaRPr lang="es-MX" sz="1200" dirty="0"/>
          </a:p>
          <a:p>
            <a:pPr algn="l"/>
            <a:endParaRPr lang="es-MX" sz="2000" b="1" dirty="0"/>
          </a:p>
        </p:txBody>
      </p:sp>
      <p:pic>
        <p:nvPicPr>
          <p:cNvPr id="6" name="Imagen 5"/>
          <p:cNvPicPr/>
          <p:nvPr/>
        </p:nvPicPr>
        <p:blipFill rotWithShape="1">
          <a:blip r:embed="rId2" cstate="print">
            <a:extLst>
              <a:ext uri="{28A0092B-C50C-407E-A947-70E740481C1C}">
                <a14:useLocalDpi xmlns:a14="http://schemas.microsoft.com/office/drawing/2010/main" val="0"/>
              </a:ext>
            </a:extLst>
          </a:blip>
          <a:srcRect r="5114" b="5114"/>
          <a:stretch/>
        </p:blipFill>
        <p:spPr>
          <a:xfrm>
            <a:off x="1800527" y="849630"/>
            <a:ext cx="5565410" cy="3130307"/>
          </a:xfrm>
          <a:prstGeom prst="rect">
            <a:avLst/>
          </a:prstGeom>
        </p:spPr>
      </p:pic>
    </p:spTree>
    <p:extLst>
      <p:ext uri="{BB962C8B-B14F-4D97-AF65-F5344CB8AC3E}">
        <p14:creationId xmlns:p14="http://schemas.microsoft.com/office/powerpoint/2010/main" val="1681896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ES" sz="2000" dirty="0"/>
              <a:t>2</a:t>
            </a:r>
            <a:r>
              <a:rPr lang="es-ES" sz="2000" dirty="0" smtClean="0"/>
              <a:t>. Instalación y configuración de </a:t>
            </a:r>
            <a:r>
              <a:rPr lang="es-ES" sz="2000" dirty="0" err="1" smtClean="0"/>
              <a:t>Flutter</a:t>
            </a:r>
            <a:r>
              <a:rPr lang="es-ES" sz="2000" dirty="0" smtClean="0"/>
              <a:t> en Visual Studio </a:t>
            </a:r>
            <a:r>
              <a:rPr lang="es-ES" sz="2000" dirty="0" err="1" smtClean="0"/>
              <a:t>Code</a:t>
            </a:r>
            <a:endParaRPr lang="es-MX" sz="2000" dirty="0"/>
          </a:p>
        </p:txBody>
      </p:sp>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54</a:t>
            </a:fld>
            <a:endParaRPr lang="es-MX"/>
          </a:p>
        </p:txBody>
      </p:sp>
      <p:sp>
        <p:nvSpPr>
          <p:cNvPr id="4" name="Título 1"/>
          <p:cNvSpPr txBox="1">
            <a:spLocks/>
          </p:cNvSpPr>
          <p:nvPr/>
        </p:nvSpPr>
        <p:spPr>
          <a:xfrm>
            <a:off x="731232" y="929933"/>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lvl="0" algn="l"/>
            <a:r>
              <a:rPr lang="es-ES" sz="1200" dirty="0" smtClean="0"/>
              <a:t>2.1. Una vez que tengamos instalado Visual Studio </a:t>
            </a:r>
            <a:r>
              <a:rPr lang="es-ES" sz="1200" dirty="0" err="1" smtClean="0"/>
              <a:t>Code</a:t>
            </a:r>
            <a:r>
              <a:rPr lang="es-ES" sz="1200" dirty="0" smtClean="0"/>
              <a:t>, pasamos a instalar </a:t>
            </a:r>
            <a:r>
              <a:rPr lang="es-ES" sz="1200" dirty="0" err="1" smtClean="0"/>
              <a:t>Flutter</a:t>
            </a:r>
            <a:r>
              <a:rPr lang="es-ES" sz="1200" dirty="0" smtClean="0"/>
              <a:t> en el editor de código. En las sección de extensiones buscamos </a:t>
            </a:r>
            <a:r>
              <a:rPr lang="es-ES" sz="1200" b="1" dirty="0" err="1" smtClean="0"/>
              <a:t>Flutter</a:t>
            </a:r>
            <a:r>
              <a:rPr lang="es-ES" sz="1200" dirty="0" smtClean="0"/>
              <a:t> e instalamos la extensión. </a:t>
            </a:r>
          </a:p>
          <a:p>
            <a:pPr lvl="0" algn="l"/>
            <a:endParaRPr lang="es-MX" sz="2000"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185" y="1502633"/>
            <a:ext cx="5818094" cy="3272679"/>
          </a:xfrm>
          <a:prstGeom prst="rect">
            <a:avLst/>
          </a:prstGeom>
        </p:spPr>
      </p:pic>
    </p:spTree>
    <p:extLst>
      <p:ext uri="{BB962C8B-B14F-4D97-AF65-F5344CB8AC3E}">
        <p14:creationId xmlns:p14="http://schemas.microsoft.com/office/powerpoint/2010/main" val="35585181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55</a:t>
            </a:fld>
            <a:endParaRPr lang="es-MX"/>
          </a:p>
        </p:txBody>
      </p:sp>
      <p:sp>
        <p:nvSpPr>
          <p:cNvPr id="4" name="Título 1"/>
          <p:cNvSpPr txBox="1">
            <a:spLocks/>
          </p:cNvSpPr>
          <p:nvPr/>
        </p:nvSpPr>
        <p:spPr>
          <a:xfrm>
            <a:off x="731232" y="293439"/>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lvl="0" algn="l"/>
            <a:r>
              <a:rPr lang="es-ES" sz="1200" dirty="0" smtClean="0"/>
              <a:t>2.2. Ahora buscamos </a:t>
            </a:r>
            <a:r>
              <a:rPr lang="es-ES" sz="1200" dirty="0" err="1" smtClean="0"/>
              <a:t>Dart</a:t>
            </a:r>
            <a:r>
              <a:rPr lang="es-ES" sz="1200" dirty="0" smtClean="0"/>
              <a:t> e instalamos la extensión.</a:t>
            </a:r>
            <a:endParaRPr lang="es-MX" sz="2000"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044" y="819598"/>
            <a:ext cx="6508376" cy="3660962"/>
          </a:xfrm>
          <a:prstGeom prst="rect">
            <a:avLst/>
          </a:prstGeom>
        </p:spPr>
      </p:pic>
    </p:spTree>
    <p:extLst>
      <p:ext uri="{BB962C8B-B14F-4D97-AF65-F5344CB8AC3E}">
        <p14:creationId xmlns:p14="http://schemas.microsoft.com/office/powerpoint/2010/main" val="28735541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56</a:t>
            </a:fld>
            <a:endParaRPr lang="es-MX"/>
          </a:p>
        </p:txBody>
      </p:sp>
      <p:sp>
        <p:nvSpPr>
          <p:cNvPr id="4" name="Título 1"/>
          <p:cNvSpPr txBox="1">
            <a:spLocks/>
          </p:cNvSpPr>
          <p:nvPr/>
        </p:nvSpPr>
        <p:spPr>
          <a:xfrm>
            <a:off x="731232" y="293439"/>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lvl="0" algn="l"/>
            <a:r>
              <a:rPr lang="es-ES" sz="1200" dirty="0" smtClean="0"/>
              <a:t>2.3.Descargamos el SDK de </a:t>
            </a:r>
            <a:r>
              <a:rPr lang="es-ES" sz="1200" dirty="0" err="1" smtClean="0"/>
              <a:t>Flutter</a:t>
            </a:r>
            <a:r>
              <a:rPr lang="es-ES" sz="1200" dirty="0"/>
              <a:t> en </a:t>
            </a:r>
            <a:r>
              <a:rPr lang="es-ES" sz="1200" u="sng" dirty="0">
                <a:solidFill>
                  <a:srgbClr val="00B0F0"/>
                </a:solidFill>
              </a:rPr>
              <a:t>https://</a:t>
            </a:r>
            <a:r>
              <a:rPr lang="es-ES" sz="1200" u="sng" dirty="0" smtClean="0">
                <a:solidFill>
                  <a:srgbClr val="00B0F0"/>
                </a:solidFill>
              </a:rPr>
              <a:t>docs.flutter.dev/get-started/install </a:t>
            </a:r>
            <a:r>
              <a:rPr lang="es-ES" sz="1200" dirty="0" smtClean="0">
                <a:solidFill>
                  <a:schemeClr val="tx1"/>
                </a:solidFill>
              </a:rPr>
              <a:t>de acuerdo a nuestro sistema operativo.</a:t>
            </a:r>
            <a:endParaRPr lang="es-MX" sz="2000" u="sng" dirty="0">
              <a:solidFill>
                <a:srgbClr val="00B0F0"/>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791" y="844461"/>
            <a:ext cx="8128418" cy="3454578"/>
          </a:xfrm>
          <a:prstGeom prst="rect">
            <a:avLst/>
          </a:prstGeom>
        </p:spPr>
      </p:pic>
    </p:spTree>
    <p:extLst>
      <p:ext uri="{BB962C8B-B14F-4D97-AF65-F5344CB8AC3E}">
        <p14:creationId xmlns:p14="http://schemas.microsoft.com/office/powerpoint/2010/main" val="31548927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57</a:t>
            </a:fld>
            <a:endParaRPr lang="es-MX"/>
          </a:p>
        </p:txBody>
      </p:sp>
      <p:sp>
        <p:nvSpPr>
          <p:cNvPr id="4" name="Título 1"/>
          <p:cNvSpPr txBox="1">
            <a:spLocks/>
          </p:cNvSpPr>
          <p:nvPr/>
        </p:nvSpPr>
        <p:spPr>
          <a:xfrm>
            <a:off x="720000" y="197733"/>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lvl="0" algn="l"/>
            <a:r>
              <a:rPr lang="es-ES" sz="1200" dirty="0" smtClean="0"/>
              <a:t>2.4.</a:t>
            </a:r>
            <a:r>
              <a:rPr lang="es-ES" sz="2000" dirty="0" smtClean="0"/>
              <a:t> </a:t>
            </a:r>
            <a:r>
              <a:rPr lang="es-ES" sz="1200" dirty="0" smtClean="0"/>
              <a:t>Después </a:t>
            </a:r>
            <a:r>
              <a:rPr lang="es-ES" sz="1200" dirty="0"/>
              <a:t>nos mandara a la siguiente pagina donde encontraremos el siguiente </a:t>
            </a:r>
            <a:r>
              <a:rPr lang="es-ES" sz="1200" dirty="0" smtClean="0"/>
              <a:t>botón </a:t>
            </a:r>
            <a:r>
              <a:rPr lang="es-ES" sz="1200" dirty="0"/>
              <a:t>que nos </a:t>
            </a:r>
            <a:r>
              <a:rPr lang="es-ES" sz="1200" dirty="0" smtClean="0"/>
              <a:t>permitirá </a:t>
            </a:r>
            <a:r>
              <a:rPr lang="es-ES" sz="1200" dirty="0"/>
              <a:t>descargar un </a:t>
            </a:r>
            <a:r>
              <a:rPr lang="es-ES" sz="1200" dirty="0" smtClean="0"/>
              <a:t> </a:t>
            </a:r>
            <a:r>
              <a:rPr lang="es-ES" sz="1200" dirty="0" err="1"/>
              <a:t>zip</a:t>
            </a:r>
            <a:r>
              <a:rPr lang="es-ES" sz="1200" dirty="0"/>
              <a:t> con el </a:t>
            </a:r>
            <a:r>
              <a:rPr lang="es-ES" sz="1200" b="1" dirty="0"/>
              <a:t>SDK de </a:t>
            </a:r>
            <a:r>
              <a:rPr lang="es-ES" sz="1200" b="1" dirty="0" err="1"/>
              <a:t>Flutter</a:t>
            </a:r>
            <a:endParaRPr lang="es-MX" sz="1200" u="sng" dirty="0">
              <a:solidFill>
                <a:srgbClr val="00B0F0"/>
              </a:solidFill>
            </a:endParaRPr>
          </a:p>
        </p:txBody>
      </p:sp>
      <p:pic>
        <p:nvPicPr>
          <p:cNvPr id="6" name="Imagen 5"/>
          <p:cNvPicPr>
            <a:picLocks noChangeAspect="1"/>
          </p:cNvPicPr>
          <p:nvPr/>
        </p:nvPicPr>
        <p:blipFill>
          <a:blip r:embed="rId2"/>
          <a:stretch>
            <a:fillRect/>
          </a:stretch>
        </p:blipFill>
        <p:spPr>
          <a:xfrm>
            <a:off x="819877" y="1327255"/>
            <a:ext cx="7615355" cy="1299403"/>
          </a:xfrm>
          <a:prstGeom prst="rect">
            <a:avLst/>
          </a:prstGeom>
        </p:spPr>
      </p:pic>
    </p:spTree>
    <p:extLst>
      <p:ext uri="{BB962C8B-B14F-4D97-AF65-F5344CB8AC3E}">
        <p14:creationId xmlns:p14="http://schemas.microsoft.com/office/powerpoint/2010/main" val="29987229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58</a:t>
            </a:fld>
            <a:endParaRPr lang="es-MX"/>
          </a:p>
        </p:txBody>
      </p:sp>
      <p:sp>
        <p:nvSpPr>
          <p:cNvPr id="4" name="Título 1"/>
          <p:cNvSpPr txBox="1">
            <a:spLocks/>
          </p:cNvSpPr>
          <p:nvPr/>
        </p:nvSpPr>
        <p:spPr>
          <a:xfrm>
            <a:off x="720000" y="197733"/>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lvl="0" algn="l"/>
            <a:r>
              <a:rPr lang="es-ES" sz="1200" dirty="0" smtClean="0"/>
              <a:t>2.5. </a:t>
            </a:r>
            <a:r>
              <a:rPr lang="es-ES" sz="1200" dirty="0"/>
              <a:t>Una vez que descargado el archivo lo movemos a una </a:t>
            </a:r>
            <a:r>
              <a:rPr lang="es-ES" sz="1200" dirty="0" smtClean="0"/>
              <a:t>carpeta </a:t>
            </a:r>
            <a:r>
              <a:rPr lang="es-ES" sz="1200" dirty="0"/>
              <a:t>dentro de nuestros discos y </a:t>
            </a:r>
            <a:r>
              <a:rPr lang="es-ES" sz="1200" dirty="0" smtClean="0"/>
              <a:t>ahí </a:t>
            </a:r>
            <a:r>
              <a:rPr lang="es-ES" sz="1200" dirty="0"/>
              <a:t>lo descomprimimos</a:t>
            </a:r>
            <a:r>
              <a:rPr lang="es-ES" sz="1200" dirty="0" smtClean="0"/>
              <a:t> </a:t>
            </a:r>
            <a:endParaRPr lang="es-MX" sz="1200" u="sng" dirty="0">
              <a:solidFill>
                <a:srgbClr val="00B0F0"/>
              </a:solidFill>
            </a:endParaRPr>
          </a:p>
        </p:txBody>
      </p:sp>
      <p:pic>
        <p:nvPicPr>
          <p:cNvPr id="2" name="Imagen 1"/>
          <p:cNvPicPr>
            <a:picLocks noChangeAspect="1"/>
          </p:cNvPicPr>
          <p:nvPr/>
        </p:nvPicPr>
        <p:blipFill rotWithShape="1">
          <a:blip r:embed="rId2"/>
          <a:srcRect l="8059" t="26436" r="26436" b="8059"/>
          <a:stretch/>
        </p:blipFill>
        <p:spPr>
          <a:xfrm>
            <a:off x="2053883" y="1069146"/>
            <a:ext cx="5271434" cy="2963734"/>
          </a:xfrm>
          <a:prstGeom prst="rect">
            <a:avLst/>
          </a:prstGeom>
        </p:spPr>
      </p:pic>
    </p:spTree>
    <p:extLst>
      <p:ext uri="{BB962C8B-B14F-4D97-AF65-F5344CB8AC3E}">
        <p14:creationId xmlns:p14="http://schemas.microsoft.com/office/powerpoint/2010/main" val="4071638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59</a:t>
            </a:fld>
            <a:endParaRPr lang="es-MX"/>
          </a:p>
        </p:txBody>
      </p:sp>
      <p:sp>
        <p:nvSpPr>
          <p:cNvPr id="4" name="Título 1"/>
          <p:cNvSpPr txBox="1">
            <a:spLocks/>
          </p:cNvSpPr>
          <p:nvPr/>
        </p:nvSpPr>
        <p:spPr>
          <a:xfrm>
            <a:off x="720000" y="197733"/>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lvl="0" algn="l"/>
            <a:r>
              <a:rPr lang="es-ES" sz="1200" dirty="0" smtClean="0"/>
              <a:t>2.6. </a:t>
            </a:r>
            <a:r>
              <a:rPr lang="es-ES" sz="1200" dirty="0"/>
              <a:t>Ahora vamos agregar la ruta del SDK de </a:t>
            </a:r>
            <a:r>
              <a:rPr lang="es-ES" sz="1200" dirty="0" err="1"/>
              <a:t>Flutter</a:t>
            </a:r>
            <a:r>
              <a:rPr lang="es-ES" sz="1200" dirty="0"/>
              <a:t> nos vamos a </a:t>
            </a:r>
            <a:r>
              <a:rPr lang="es-ES" sz="1200" b="1" dirty="0" err="1"/>
              <a:t>Command</a:t>
            </a:r>
            <a:r>
              <a:rPr lang="es-ES" sz="1200" b="1" dirty="0"/>
              <a:t> </a:t>
            </a:r>
            <a:r>
              <a:rPr lang="es-ES" sz="1200" b="1" dirty="0" err="1"/>
              <a:t>Palette</a:t>
            </a:r>
            <a:r>
              <a:rPr lang="es-ES" sz="1200" dirty="0"/>
              <a:t> y escribimos </a:t>
            </a:r>
            <a:r>
              <a:rPr lang="es-ES" sz="1200" dirty="0" err="1"/>
              <a:t>flutter</a:t>
            </a:r>
            <a:r>
              <a:rPr lang="es-ES" sz="1200" dirty="0"/>
              <a:t> damos clic sobre crear </a:t>
            </a:r>
            <a:r>
              <a:rPr lang="es-ES" sz="1200" b="1" dirty="0"/>
              <a:t>new </a:t>
            </a:r>
            <a:r>
              <a:rPr lang="es-ES" sz="1200" b="1" dirty="0" err="1"/>
              <a:t>proyect</a:t>
            </a:r>
            <a:endParaRPr lang="es-MX" sz="1200" u="sng" dirty="0">
              <a:solidFill>
                <a:srgbClr val="00B0F0"/>
              </a:solidFill>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551" y="887585"/>
            <a:ext cx="6778389" cy="3796957"/>
          </a:xfrm>
          <a:prstGeom prst="rect">
            <a:avLst/>
          </a:prstGeom>
        </p:spPr>
      </p:pic>
    </p:spTree>
    <p:extLst>
      <p:ext uri="{BB962C8B-B14F-4D97-AF65-F5344CB8AC3E}">
        <p14:creationId xmlns:p14="http://schemas.microsoft.com/office/powerpoint/2010/main" val="3776029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xmlns="" id="{4E4E2993-BF29-E9F5-60D4-11A6B69C90FA}"/>
              </a:ext>
            </a:extLst>
          </p:cNvPr>
          <p:cNvPicPr>
            <a:picLocks noChangeAspect="1"/>
          </p:cNvPicPr>
          <p:nvPr/>
        </p:nvPicPr>
        <p:blipFill>
          <a:blip r:embed="rId2"/>
          <a:stretch>
            <a:fillRect/>
          </a:stretch>
        </p:blipFill>
        <p:spPr>
          <a:xfrm>
            <a:off x="1089765" y="949386"/>
            <a:ext cx="6751529" cy="3795882"/>
          </a:xfrm>
          <a:prstGeom prst="rect">
            <a:avLst/>
          </a:prstGeom>
        </p:spPr>
      </p:pic>
      <p:sp>
        <p:nvSpPr>
          <p:cNvPr id="4" name="CuadroTexto 3">
            <a:extLst>
              <a:ext uri="{FF2B5EF4-FFF2-40B4-BE49-F238E27FC236}">
                <a16:creationId xmlns:a16="http://schemas.microsoft.com/office/drawing/2014/main" xmlns="" id="{9762965C-963B-9B2D-66D5-7F204EE8F61F}"/>
              </a:ext>
            </a:extLst>
          </p:cNvPr>
          <p:cNvSpPr txBox="1"/>
          <p:nvPr/>
        </p:nvSpPr>
        <p:spPr>
          <a:xfrm>
            <a:off x="1089764" y="462109"/>
            <a:ext cx="5993705" cy="276999"/>
          </a:xfrm>
          <a:prstGeom prst="rect">
            <a:avLst/>
          </a:prstGeom>
          <a:noFill/>
        </p:spPr>
        <p:txBody>
          <a:bodyPr wrap="square" rtlCol="0">
            <a:spAutoFit/>
          </a:bodyPr>
          <a:lstStyle/>
          <a:p>
            <a:r>
              <a:rPr lang="es-MX" sz="1200" dirty="0" smtClean="0">
                <a:latin typeface="IBM Plex Sans Condensed Medium"/>
              </a:rPr>
              <a:t>3. </a:t>
            </a:r>
            <a:r>
              <a:rPr lang="es-MX" sz="1200" dirty="0">
                <a:latin typeface="IBM Plex Sans Condensed Medium"/>
              </a:rPr>
              <a:t>Iniciamos sesión, en este caso nos se registro con la cuenta de </a:t>
            </a:r>
            <a:r>
              <a:rPr lang="es-MX" sz="1200" b="1" dirty="0">
                <a:latin typeface="IBM Plex Sans Condensed Medium"/>
              </a:rPr>
              <a:t>Google </a:t>
            </a:r>
          </a:p>
        </p:txBody>
      </p:sp>
      <p:sp>
        <p:nvSpPr>
          <p:cNvPr id="5" name="Google Shape;221;p28"/>
          <p:cNvSpPr txBox="1">
            <a:spLocks noGrp="1"/>
          </p:cNvSpPr>
          <p:nvPr>
            <p:ph type="sldNum" idx="12"/>
          </p:nvPr>
        </p:nvSpPr>
        <p:spPr>
          <a:xfrm flipH="1">
            <a:off x="8023976" y="448340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6</a:t>
            </a:r>
            <a:endParaRPr dirty="0"/>
          </a:p>
        </p:txBody>
      </p:sp>
    </p:spTree>
    <p:extLst>
      <p:ext uri="{BB962C8B-B14F-4D97-AF65-F5344CB8AC3E}">
        <p14:creationId xmlns:p14="http://schemas.microsoft.com/office/powerpoint/2010/main" val="81250170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60</a:t>
            </a:fld>
            <a:endParaRPr lang="es-MX"/>
          </a:p>
        </p:txBody>
      </p:sp>
      <p:sp>
        <p:nvSpPr>
          <p:cNvPr id="4" name="Título 1"/>
          <p:cNvSpPr txBox="1">
            <a:spLocks/>
          </p:cNvSpPr>
          <p:nvPr/>
        </p:nvSpPr>
        <p:spPr>
          <a:xfrm>
            <a:off x="731232" y="212773"/>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lvl="0" algn="l"/>
            <a:r>
              <a:rPr lang="es-ES" sz="1200" dirty="0" smtClean="0"/>
              <a:t>2.7. </a:t>
            </a:r>
            <a:r>
              <a:rPr lang="es-ES" sz="1200" dirty="0"/>
              <a:t>Nos </a:t>
            </a:r>
            <a:r>
              <a:rPr lang="es-ES" sz="1200" dirty="0" smtClean="0"/>
              <a:t>aparecerá </a:t>
            </a:r>
            <a:r>
              <a:rPr lang="es-ES" sz="1200" dirty="0"/>
              <a:t>el siguiente cuadro en la esquina inferior derecha damos clic en </a:t>
            </a:r>
            <a:r>
              <a:rPr lang="es-ES" sz="1200" b="1" dirty="0" err="1"/>
              <a:t>Locate</a:t>
            </a:r>
            <a:r>
              <a:rPr lang="es-ES" sz="1200" b="1" dirty="0"/>
              <a:t> SDK</a:t>
            </a:r>
            <a:endParaRPr lang="es-MX" sz="1200" u="sng" dirty="0">
              <a:solidFill>
                <a:srgbClr val="00B0F0"/>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3290" y="1070251"/>
            <a:ext cx="6655142" cy="2552831"/>
          </a:xfrm>
          <a:prstGeom prst="rect">
            <a:avLst/>
          </a:prstGeom>
        </p:spPr>
      </p:pic>
    </p:spTree>
    <p:extLst>
      <p:ext uri="{BB962C8B-B14F-4D97-AF65-F5344CB8AC3E}">
        <p14:creationId xmlns:p14="http://schemas.microsoft.com/office/powerpoint/2010/main" val="19729495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61</a:t>
            </a:fld>
            <a:endParaRPr lang="es-MX"/>
          </a:p>
        </p:txBody>
      </p:sp>
      <p:sp>
        <p:nvSpPr>
          <p:cNvPr id="4" name="Título 1"/>
          <p:cNvSpPr txBox="1">
            <a:spLocks/>
          </p:cNvSpPr>
          <p:nvPr/>
        </p:nvSpPr>
        <p:spPr>
          <a:xfrm>
            <a:off x="731232" y="212773"/>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lvl="0" algn="l"/>
            <a:r>
              <a:rPr lang="es-ES" sz="1200" dirty="0" smtClean="0"/>
              <a:t>2.8. </a:t>
            </a:r>
            <a:r>
              <a:rPr lang="es-ES" sz="1200" dirty="0"/>
              <a:t>Y Seleccionamos la ruta de nuestro </a:t>
            </a:r>
            <a:r>
              <a:rPr lang="es-ES" sz="1200" b="1" dirty="0"/>
              <a:t>SDK de </a:t>
            </a:r>
            <a:r>
              <a:rPr lang="es-ES" sz="1200" b="1" dirty="0" err="1" smtClean="0"/>
              <a:t>Flutter</a:t>
            </a:r>
            <a:r>
              <a:rPr lang="es-ES" sz="1200" dirty="0" smtClean="0"/>
              <a:t>, la ruta en donde hayamos descomprimido el archivo en el paso 2.5. Listo ya podemos trabajar con </a:t>
            </a:r>
            <a:r>
              <a:rPr lang="es-ES" sz="1200" dirty="0" err="1" smtClean="0"/>
              <a:t>Flutter</a:t>
            </a:r>
            <a:r>
              <a:rPr lang="es-ES" sz="1200" dirty="0" smtClean="0"/>
              <a:t>.</a:t>
            </a:r>
            <a:endParaRPr lang="es-MX" sz="1200" u="sng" dirty="0">
              <a:solidFill>
                <a:srgbClr val="00B0F0"/>
              </a:solidFill>
            </a:endParaRPr>
          </a:p>
        </p:txBody>
      </p:sp>
      <p:pic>
        <p:nvPicPr>
          <p:cNvPr id="5" name="Imagen 4"/>
          <p:cNvPicPr>
            <a:picLocks noChangeAspect="1"/>
          </p:cNvPicPr>
          <p:nvPr/>
        </p:nvPicPr>
        <p:blipFill rotWithShape="1">
          <a:blip r:embed="rId2">
            <a:extLst>
              <a:ext uri="{28A0092B-C50C-407E-A947-70E740481C1C}">
                <a14:useLocalDpi xmlns:a14="http://schemas.microsoft.com/office/drawing/2010/main" val="0"/>
              </a:ext>
            </a:extLst>
          </a:blip>
          <a:srcRect l="19516" t="18056" r="2091" b="3552"/>
          <a:stretch/>
        </p:blipFill>
        <p:spPr>
          <a:xfrm>
            <a:off x="1810520" y="1175677"/>
            <a:ext cx="5545424" cy="3114969"/>
          </a:xfrm>
          <a:prstGeom prst="rect">
            <a:avLst/>
          </a:prstGeom>
        </p:spPr>
      </p:pic>
    </p:spTree>
    <p:extLst>
      <p:ext uri="{BB962C8B-B14F-4D97-AF65-F5344CB8AC3E}">
        <p14:creationId xmlns:p14="http://schemas.microsoft.com/office/powerpoint/2010/main" val="11731740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ES" sz="2000" dirty="0" smtClean="0"/>
              <a:t>3. Instalación y configuración de </a:t>
            </a:r>
            <a:r>
              <a:rPr lang="es-ES" sz="2000" dirty="0" err="1" smtClean="0"/>
              <a:t>MySQL</a:t>
            </a:r>
            <a:endParaRPr lang="es-MX" sz="2000" dirty="0"/>
          </a:p>
        </p:txBody>
      </p:sp>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62</a:t>
            </a:fld>
            <a:endParaRPr lang="es-MX"/>
          </a:p>
        </p:txBody>
      </p:sp>
      <p:sp>
        <p:nvSpPr>
          <p:cNvPr id="4" name="Título 1"/>
          <p:cNvSpPr txBox="1">
            <a:spLocks/>
          </p:cNvSpPr>
          <p:nvPr/>
        </p:nvSpPr>
        <p:spPr>
          <a:xfrm>
            <a:off x="731232" y="929933"/>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lvl="0" algn="l"/>
            <a:r>
              <a:rPr lang="es-ES" sz="1200" dirty="0"/>
              <a:t>3</a:t>
            </a:r>
            <a:r>
              <a:rPr lang="es-ES" sz="1200" dirty="0" smtClean="0"/>
              <a:t>.1. Para instalar el servidor de </a:t>
            </a:r>
            <a:r>
              <a:rPr lang="es-ES" sz="1200" dirty="0" err="1" smtClean="0"/>
              <a:t>MySQL</a:t>
            </a:r>
            <a:r>
              <a:rPr lang="es-ES" sz="1200" dirty="0" smtClean="0"/>
              <a:t> lo haremos desde la herramienta de servicio de </a:t>
            </a:r>
            <a:r>
              <a:rPr lang="es-ES" sz="1200" dirty="0" err="1" smtClean="0"/>
              <a:t>xampp</a:t>
            </a:r>
            <a:r>
              <a:rPr lang="es-ES" sz="1200" dirty="0" smtClean="0"/>
              <a:t>.</a:t>
            </a:r>
          </a:p>
          <a:p>
            <a:pPr lvl="0" algn="l"/>
            <a:r>
              <a:rPr lang="es-ES" sz="1200" dirty="0" smtClean="0"/>
              <a:t>Para ello nos dirigimos al siguiente link para poderlo descargar</a:t>
            </a:r>
            <a:r>
              <a:rPr lang="es-ES" sz="1200" dirty="0"/>
              <a:t>. https://www.apachefriends.org/es/index.html</a:t>
            </a:r>
            <a:endParaRPr lang="es-MX" sz="2000" dirty="0"/>
          </a:p>
        </p:txBody>
      </p:sp>
      <p:pic>
        <p:nvPicPr>
          <p:cNvPr id="7" name="Imagen 6"/>
          <p:cNvPicPr>
            <a:picLocks noChangeAspect="1"/>
          </p:cNvPicPr>
          <p:nvPr/>
        </p:nvPicPr>
        <p:blipFill>
          <a:blip r:embed="rId2"/>
          <a:stretch>
            <a:fillRect/>
          </a:stretch>
        </p:blipFill>
        <p:spPr>
          <a:xfrm>
            <a:off x="1383380" y="1520665"/>
            <a:ext cx="6377240" cy="3353495"/>
          </a:xfrm>
          <a:prstGeom prst="rect">
            <a:avLst/>
          </a:prstGeom>
        </p:spPr>
      </p:pic>
    </p:spTree>
    <p:extLst>
      <p:ext uri="{BB962C8B-B14F-4D97-AF65-F5344CB8AC3E}">
        <p14:creationId xmlns:p14="http://schemas.microsoft.com/office/powerpoint/2010/main" val="41019140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63</a:t>
            </a:fld>
            <a:endParaRPr lang="es-MX"/>
          </a:p>
        </p:txBody>
      </p:sp>
      <p:sp>
        <p:nvSpPr>
          <p:cNvPr id="4" name="Título 1"/>
          <p:cNvSpPr txBox="1">
            <a:spLocks/>
          </p:cNvSpPr>
          <p:nvPr/>
        </p:nvSpPr>
        <p:spPr>
          <a:xfrm>
            <a:off x="731232" y="226549"/>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lvl="0" algn="l"/>
            <a:r>
              <a:rPr lang="es-ES" sz="1200" dirty="0" smtClean="0"/>
              <a:t>3.2. Una vez que termine de descargar, nos ubicamos en la carpeta para poder iniciar la instalación. Damos clic derecho sobre el archivo, damos clic en </a:t>
            </a:r>
            <a:r>
              <a:rPr lang="es-ES" sz="1200" b="1" dirty="0" smtClean="0"/>
              <a:t>ejecutar como administrador. </a:t>
            </a:r>
            <a:endParaRPr lang="es-MX" sz="2000" b="1" dirty="0"/>
          </a:p>
        </p:txBody>
      </p:sp>
      <p:pic>
        <p:nvPicPr>
          <p:cNvPr id="6" name="Imagen 5"/>
          <p:cNvPicPr>
            <a:picLocks noChangeAspect="1"/>
          </p:cNvPicPr>
          <p:nvPr/>
        </p:nvPicPr>
        <p:blipFill>
          <a:blip r:embed="rId2"/>
          <a:stretch>
            <a:fillRect/>
          </a:stretch>
        </p:blipFill>
        <p:spPr>
          <a:xfrm>
            <a:off x="1588840" y="948014"/>
            <a:ext cx="5988783" cy="3367047"/>
          </a:xfrm>
          <a:prstGeom prst="rect">
            <a:avLst/>
          </a:prstGeom>
        </p:spPr>
      </p:pic>
    </p:spTree>
    <p:extLst>
      <p:ext uri="{BB962C8B-B14F-4D97-AF65-F5344CB8AC3E}">
        <p14:creationId xmlns:p14="http://schemas.microsoft.com/office/powerpoint/2010/main" val="25766039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64</a:t>
            </a:fld>
            <a:endParaRPr lang="es-MX"/>
          </a:p>
        </p:txBody>
      </p:sp>
      <p:sp>
        <p:nvSpPr>
          <p:cNvPr id="4" name="Título 1"/>
          <p:cNvSpPr txBox="1">
            <a:spLocks/>
          </p:cNvSpPr>
          <p:nvPr/>
        </p:nvSpPr>
        <p:spPr>
          <a:xfrm>
            <a:off x="731232" y="226549"/>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lvl="0" algn="l"/>
            <a:r>
              <a:rPr lang="es-ES" sz="1200" dirty="0" smtClean="0"/>
              <a:t>3.3. En la siguiente vista, damos clic en </a:t>
            </a:r>
            <a:r>
              <a:rPr lang="es-ES" sz="1200" b="1" dirty="0" err="1" smtClean="0"/>
              <a:t>Next</a:t>
            </a:r>
            <a:r>
              <a:rPr lang="es-ES" sz="1200" dirty="0" smtClean="0"/>
              <a:t>.</a:t>
            </a:r>
            <a:endParaRPr lang="es-MX" sz="2000" b="1" dirty="0"/>
          </a:p>
        </p:txBody>
      </p:sp>
      <p:pic>
        <p:nvPicPr>
          <p:cNvPr id="5" name="Imagen 4"/>
          <p:cNvPicPr>
            <a:picLocks noChangeAspect="1"/>
          </p:cNvPicPr>
          <p:nvPr/>
        </p:nvPicPr>
        <p:blipFill>
          <a:blip r:embed="rId2"/>
          <a:stretch>
            <a:fillRect/>
          </a:stretch>
        </p:blipFill>
        <p:spPr>
          <a:xfrm>
            <a:off x="2286487" y="997835"/>
            <a:ext cx="4593490" cy="3876325"/>
          </a:xfrm>
          <a:prstGeom prst="rect">
            <a:avLst/>
          </a:prstGeom>
        </p:spPr>
      </p:pic>
    </p:spTree>
    <p:extLst>
      <p:ext uri="{BB962C8B-B14F-4D97-AF65-F5344CB8AC3E}">
        <p14:creationId xmlns:p14="http://schemas.microsoft.com/office/powerpoint/2010/main" val="5399406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65</a:t>
            </a:fld>
            <a:endParaRPr lang="es-MX"/>
          </a:p>
        </p:txBody>
      </p:sp>
      <p:sp>
        <p:nvSpPr>
          <p:cNvPr id="4" name="Título 1"/>
          <p:cNvSpPr txBox="1">
            <a:spLocks/>
          </p:cNvSpPr>
          <p:nvPr/>
        </p:nvSpPr>
        <p:spPr>
          <a:xfrm>
            <a:off x="731232" y="226549"/>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lvl="0" algn="l"/>
            <a:r>
              <a:rPr lang="es-ES" sz="1200" dirty="0" smtClean="0"/>
              <a:t>3.4. Elegimos los componentes que deseamos instalar en este caso tomemos en cuenta que la opción de </a:t>
            </a:r>
            <a:r>
              <a:rPr lang="es-ES" sz="1200" b="1" dirty="0" err="1" smtClean="0"/>
              <a:t>MySQL</a:t>
            </a:r>
            <a:r>
              <a:rPr lang="es-ES" sz="1200" dirty="0" smtClean="0"/>
              <a:t> este marcada y hacemos clic en </a:t>
            </a:r>
            <a:r>
              <a:rPr lang="es-ES" sz="1200" b="1" dirty="0" err="1" smtClean="0"/>
              <a:t>Next</a:t>
            </a:r>
            <a:r>
              <a:rPr lang="es-ES" sz="1200" dirty="0" smtClean="0"/>
              <a:t>.</a:t>
            </a:r>
            <a:endParaRPr lang="es-MX" sz="2000" b="1" dirty="0"/>
          </a:p>
        </p:txBody>
      </p:sp>
      <p:pic>
        <p:nvPicPr>
          <p:cNvPr id="5" name="Imagen 4"/>
          <p:cNvPicPr>
            <a:picLocks noChangeAspect="1"/>
          </p:cNvPicPr>
          <p:nvPr/>
        </p:nvPicPr>
        <p:blipFill>
          <a:blip r:embed="rId2"/>
          <a:stretch>
            <a:fillRect/>
          </a:stretch>
        </p:blipFill>
        <p:spPr>
          <a:xfrm>
            <a:off x="2447778" y="828718"/>
            <a:ext cx="4564668" cy="3848642"/>
          </a:xfrm>
          <a:prstGeom prst="rect">
            <a:avLst/>
          </a:prstGeom>
        </p:spPr>
      </p:pic>
    </p:spTree>
    <p:extLst>
      <p:ext uri="{BB962C8B-B14F-4D97-AF65-F5344CB8AC3E}">
        <p14:creationId xmlns:p14="http://schemas.microsoft.com/office/powerpoint/2010/main" val="27845643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66</a:t>
            </a:fld>
            <a:endParaRPr lang="es-MX"/>
          </a:p>
        </p:txBody>
      </p:sp>
      <p:sp>
        <p:nvSpPr>
          <p:cNvPr id="4" name="Título 1"/>
          <p:cNvSpPr txBox="1">
            <a:spLocks/>
          </p:cNvSpPr>
          <p:nvPr/>
        </p:nvSpPr>
        <p:spPr>
          <a:xfrm>
            <a:off x="928180" y="353158"/>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lvl="0" algn="l"/>
            <a:r>
              <a:rPr lang="es-ES" sz="1200" dirty="0" smtClean="0"/>
              <a:t>3.5. Indicamos la ruta en donde deseamos instalar los componentes, en este caso se utilizara la ruta predeterminada, después damos clic en </a:t>
            </a:r>
            <a:r>
              <a:rPr lang="es-ES" sz="1200" b="1" dirty="0" err="1" smtClean="0"/>
              <a:t>Next</a:t>
            </a:r>
            <a:r>
              <a:rPr lang="es-ES" sz="1200" dirty="0" smtClean="0"/>
              <a:t>.</a:t>
            </a:r>
            <a:endParaRPr lang="es-MX" sz="2000" b="1" dirty="0"/>
          </a:p>
        </p:txBody>
      </p:sp>
      <p:pic>
        <p:nvPicPr>
          <p:cNvPr id="5" name="Imagen 4"/>
          <p:cNvPicPr>
            <a:picLocks noChangeAspect="1"/>
          </p:cNvPicPr>
          <p:nvPr/>
        </p:nvPicPr>
        <p:blipFill>
          <a:blip r:embed="rId2"/>
          <a:stretch>
            <a:fillRect/>
          </a:stretch>
        </p:blipFill>
        <p:spPr>
          <a:xfrm>
            <a:off x="2522404" y="909125"/>
            <a:ext cx="4515552" cy="3773392"/>
          </a:xfrm>
          <a:prstGeom prst="rect">
            <a:avLst/>
          </a:prstGeom>
        </p:spPr>
      </p:pic>
    </p:spTree>
    <p:extLst>
      <p:ext uri="{BB962C8B-B14F-4D97-AF65-F5344CB8AC3E}">
        <p14:creationId xmlns:p14="http://schemas.microsoft.com/office/powerpoint/2010/main" val="16750659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67</a:t>
            </a:fld>
            <a:endParaRPr lang="es-MX"/>
          </a:p>
        </p:txBody>
      </p:sp>
      <p:sp>
        <p:nvSpPr>
          <p:cNvPr id="4" name="Título 1"/>
          <p:cNvSpPr txBox="1">
            <a:spLocks/>
          </p:cNvSpPr>
          <p:nvPr/>
        </p:nvSpPr>
        <p:spPr>
          <a:xfrm>
            <a:off x="928180" y="353158"/>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lvl="0" algn="l"/>
            <a:r>
              <a:rPr lang="es-ES" sz="1200" dirty="0" smtClean="0"/>
              <a:t>3.6. Elegimos el idioma para la herramienta y damos clic en </a:t>
            </a:r>
            <a:r>
              <a:rPr lang="es-ES" sz="1200" b="1" dirty="0" err="1" smtClean="0"/>
              <a:t>Next</a:t>
            </a:r>
            <a:r>
              <a:rPr lang="es-ES" sz="1200" dirty="0" smtClean="0"/>
              <a:t>.</a:t>
            </a:r>
            <a:endParaRPr lang="es-MX" sz="2000" b="1" dirty="0"/>
          </a:p>
        </p:txBody>
      </p:sp>
      <p:pic>
        <p:nvPicPr>
          <p:cNvPr id="5" name="Imagen 4"/>
          <p:cNvPicPr>
            <a:picLocks noChangeAspect="1"/>
          </p:cNvPicPr>
          <p:nvPr/>
        </p:nvPicPr>
        <p:blipFill>
          <a:blip r:embed="rId2"/>
          <a:stretch>
            <a:fillRect/>
          </a:stretch>
        </p:blipFill>
        <p:spPr>
          <a:xfrm>
            <a:off x="2384308" y="854049"/>
            <a:ext cx="4791744" cy="4020111"/>
          </a:xfrm>
          <a:prstGeom prst="rect">
            <a:avLst/>
          </a:prstGeom>
        </p:spPr>
      </p:pic>
    </p:spTree>
    <p:extLst>
      <p:ext uri="{BB962C8B-B14F-4D97-AF65-F5344CB8AC3E}">
        <p14:creationId xmlns:p14="http://schemas.microsoft.com/office/powerpoint/2010/main" val="22916470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68</a:t>
            </a:fld>
            <a:endParaRPr lang="es-MX"/>
          </a:p>
        </p:txBody>
      </p:sp>
      <p:pic>
        <p:nvPicPr>
          <p:cNvPr id="4" name="Imagen 3"/>
          <p:cNvPicPr>
            <a:picLocks noChangeAspect="1"/>
          </p:cNvPicPr>
          <p:nvPr/>
        </p:nvPicPr>
        <p:blipFill>
          <a:blip r:embed="rId2"/>
          <a:stretch>
            <a:fillRect/>
          </a:stretch>
        </p:blipFill>
        <p:spPr>
          <a:xfrm>
            <a:off x="2592631" y="851790"/>
            <a:ext cx="4375097" cy="3686106"/>
          </a:xfrm>
          <a:prstGeom prst="rect">
            <a:avLst/>
          </a:prstGeom>
        </p:spPr>
      </p:pic>
      <p:sp>
        <p:nvSpPr>
          <p:cNvPr id="5" name="Título 1"/>
          <p:cNvSpPr txBox="1">
            <a:spLocks/>
          </p:cNvSpPr>
          <p:nvPr/>
        </p:nvSpPr>
        <p:spPr>
          <a:xfrm>
            <a:off x="928180" y="353158"/>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lvl="0" algn="l"/>
            <a:r>
              <a:rPr lang="es-ES" sz="1200" dirty="0" smtClean="0"/>
              <a:t>3.7. Esperamos a que el proceso de instalación termine.</a:t>
            </a:r>
            <a:endParaRPr lang="es-MX" sz="2000" b="1" dirty="0"/>
          </a:p>
        </p:txBody>
      </p:sp>
    </p:spTree>
    <p:extLst>
      <p:ext uri="{BB962C8B-B14F-4D97-AF65-F5344CB8AC3E}">
        <p14:creationId xmlns:p14="http://schemas.microsoft.com/office/powerpoint/2010/main" val="9551181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69</a:t>
            </a:fld>
            <a:endParaRPr lang="es-MX"/>
          </a:p>
        </p:txBody>
      </p:sp>
      <p:sp>
        <p:nvSpPr>
          <p:cNvPr id="4" name="Título 1"/>
          <p:cNvSpPr txBox="1">
            <a:spLocks/>
          </p:cNvSpPr>
          <p:nvPr/>
        </p:nvSpPr>
        <p:spPr>
          <a:xfrm>
            <a:off x="928180" y="353158"/>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lvl="0" algn="l"/>
            <a:r>
              <a:rPr lang="es-ES" sz="1200" dirty="0" smtClean="0"/>
              <a:t>3.8. Una vez que finalice la instalación, ejecutamos el programa e iniciamos el servicio de </a:t>
            </a:r>
            <a:r>
              <a:rPr lang="es-ES" sz="1200" dirty="0" err="1" smtClean="0"/>
              <a:t>MySQL</a:t>
            </a:r>
            <a:r>
              <a:rPr lang="es-ES" sz="1200" dirty="0" smtClean="0"/>
              <a:t>.</a:t>
            </a:r>
            <a:endParaRPr lang="es-MX" sz="2000" b="1" dirty="0"/>
          </a:p>
        </p:txBody>
      </p:sp>
      <p:pic>
        <p:nvPicPr>
          <p:cNvPr id="5" name="Imagen 4"/>
          <p:cNvPicPr>
            <a:picLocks noChangeAspect="1"/>
          </p:cNvPicPr>
          <p:nvPr/>
        </p:nvPicPr>
        <p:blipFill>
          <a:blip r:embed="rId2"/>
          <a:stretch>
            <a:fillRect/>
          </a:stretch>
        </p:blipFill>
        <p:spPr>
          <a:xfrm>
            <a:off x="2054341" y="808055"/>
            <a:ext cx="5451678" cy="3537101"/>
          </a:xfrm>
          <a:prstGeom prst="rect">
            <a:avLst/>
          </a:prstGeom>
        </p:spPr>
      </p:pic>
    </p:spTree>
    <p:extLst>
      <p:ext uri="{BB962C8B-B14F-4D97-AF65-F5344CB8AC3E}">
        <p14:creationId xmlns:p14="http://schemas.microsoft.com/office/powerpoint/2010/main" val="2593035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7</a:t>
            </a:fld>
            <a:endParaRPr lang="es-MX"/>
          </a:p>
        </p:txBody>
      </p:sp>
      <p:pic>
        <p:nvPicPr>
          <p:cNvPr id="4" name="Imagen 3">
            <a:extLst>
              <a:ext uri="{FF2B5EF4-FFF2-40B4-BE49-F238E27FC236}">
                <a16:creationId xmlns:a16="http://schemas.microsoft.com/office/drawing/2014/main" xmlns="" id="{BC884812-2CA8-B935-1205-ECDFB7BF88D6}"/>
              </a:ext>
            </a:extLst>
          </p:cNvPr>
          <p:cNvPicPr>
            <a:picLocks noChangeAspect="1"/>
          </p:cNvPicPr>
          <p:nvPr/>
        </p:nvPicPr>
        <p:blipFill>
          <a:blip r:embed="rId2"/>
          <a:stretch>
            <a:fillRect/>
          </a:stretch>
        </p:blipFill>
        <p:spPr>
          <a:xfrm>
            <a:off x="1191214" y="882984"/>
            <a:ext cx="6837218" cy="3844058"/>
          </a:xfrm>
          <a:prstGeom prst="rect">
            <a:avLst/>
          </a:prstGeom>
        </p:spPr>
      </p:pic>
      <p:sp>
        <p:nvSpPr>
          <p:cNvPr id="5" name="CuadroTexto 4">
            <a:extLst>
              <a:ext uri="{FF2B5EF4-FFF2-40B4-BE49-F238E27FC236}">
                <a16:creationId xmlns:a16="http://schemas.microsoft.com/office/drawing/2014/main" xmlns="" id="{CF39A792-D80F-FFD6-E6F4-EE2E0B40B562}"/>
              </a:ext>
            </a:extLst>
          </p:cNvPr>
          <p:cNvSpPr txBox="1"/>
          <p:nvPr/>
        </p:nvSpPr>
        <p:spPr>
          <a:xfrm>
            <a:off x="1059873" y="206349"/>
            <a:ext cx="8120994" cy="461665"/>
          </a:xfrm>
          <a:prstGeom prst="rect">
            <a:avLst/>
          </a:prstGeom>
          <a:noFill/>
        </p:spPr>
        <p:txBody>
          <a:bodyPr wrap="square" rtlCol="0">
            <a:spAutoFit/>
          </a:bodyPr>
          <a:lstStyle/>
          <a:p>
            <a:r>
              <a:rPr lang="es-MX" sz="1200" dirty="0" smtClean="0">
                <a:latin typeface="IBM Plex Sans Condensed Medium"/>
              </a:rPr>
              <a:t>4. Una </a:t>
            </a:r>
            <a:r>
              <a:rPr lang="es-MX" sz="1200" dirty="0">
                <a:latin typeface="IBM Plex Sans Condensed Medium"/>
              </a:rPr>
              <a:t>vez en el entorno de asana daremos </a:t>
            </a:r>
            <a:r>
              <a:rPr lang="es-MX" sz="1200" dirty="0" err="1">
                <a:latin typeface="IBM Plex Sans Condensed Medium"/>
              </a:rPr>
              <a:t>click</a:t>
            </a:r>
            <a:r>
              <a:rPr lang="es-MX" sz="1200" dirty="0">
                <a:latin typeface="IBM Plex Sans Condensed Medium"/>
              </a:rPr>
              <a:t> en el </a:t>
            </a:r>
            <a:r>
              <a:rPr lang="es-MX" sz="1200" b="1" dirty="0">
                <a:latin typeface="IBM Plex Sans Condensed Medium"/>
              </a:rPr>
              <a:t>menú</a:t>
            </a:r>
            <a:r>
              <a:rPr lang="es-MX" sz="1200" dirty="0">
                <a:latin typeface="IBM Plex Sans Condensed Medium"/>
              </a:rPr>
              <a:t> de la esquina superior derecha para empezar a configurar el espacio de trabajo</a:t>
            </a:r>
          </a:p>
        </p:txBody>
      </p:sp>
    </p:spTree>
    <p:extLst>
      <p:ext uri="{BB962C8B-B14F-4D97-AF65-F5344CB8AC3E}">
        <p14:creationId xmlns:p14="http://schemas.microsoft.com/office/powerpoint/2010/main" val="418386703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70</a:t>
            </a:fld>
            <a:endParaRPr lang="es-MX"/>
          </a:p>
        </p:txBody>
      </p:sp>
      <p:sp>
        <p:nvSpPr>
          <p:cNvPr id="4" name="Título 1"/>
          <p:cNvSpPr txBox="1">
            <a:spLocks/>
          </p:cNvSpPr>
          <p:nvPr/>
        </p:nvSpPr>
        <p:spPr>
          <a:xfrm>
            <a:off x="914112" y="212481"/>
            <a:ext cx="7704000" cy="828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lvl="0" algn="l"/>
            <a:r>
              <a:rPr lang="es-ES" sz="1200" dirty="0" smtClean="0"/>
              <a:t>3.8.Podemos utilizar la terminal para gestionar la base de datos, o bien puedes instalar algún gestor grafico para administrar los datos de manera más fácil. Puedes utilizar </a:t>
            </a:r>
            <a:r>
              <a:rPr lang="es-ES" sz="1200" b="1" dirty="0" err="1" smtClean="0"/>
              <a:t>HeidiSQL</a:t>
            </a:r>
            <a:r>
              <a:rPr lang="es-ES" sz="1200" dirty="0" smtClean="0"/>
              <a:t>, o también puedes utilizar </a:t>
            </a:r>
            <a:r>
              <a:rPr lang="es-ES" sz="1200" b="1" dirty="0" err="1" smtClean="0"/>
              <a:t>phpMyAdmin</a:t>
            </a:r>
            <a:r>
              <a:rPr lang="es-ES" sz="1200" dirty="0" smtClean="0"/>
              <a:t> que viene integrado al instalar </a:t>
            </a:r>
            <a:r>
              <a:rPr lang="es-ES" sz="1200" dirty="0" err="1" smtClean="0"/>
              <a:t>xampp</a:t>
            </a:r>
            <a:r>
              <a:rPr lang="es-ES" sz="1200" dirty="0" smtClean="0"/>
              <a:t>.</a:t>
            </a:r>
          </a:p>
          <a:p>
            <a:pPr lvl="0" algn="l"/>
            <a:r>
              <a:rPr lang="es-MX" sz="1200" dirty="0" smtClean="0"/>
              <a:t>Enlace para descargar </a:t>
            </a:r>
            <a:r>
              <a:rPr lang="es-MX" sz="1200" dirty="0" err="1" smtClean="0"/>
              <a:t>HeidiSQL</a:t>
            </a:r>
            <a:r>
              <a:rPr lang="es-MX" sz="1200" dirty="0" smtClean="0"/>
              <a:t>, https</a:t>
            </a:r>
            <a:r>
              <a:rPr lang="es-MX" sz="1200" dirty="0"/>
              <a:t>://www.heidisql.com/download.php</a:t>
            </a:r>
          </a:p>
        </p:txBody>
      </p:sp>
      <p:pic>
        <p:nvPicPr>
          <p:cNvPr id="5" name="Imagen 4"/>
          <p:cNvPicPr>
            <a:picLocks noChangeAspect="1"/>
          </p:cNvPicPr>
          <p:nvPr/>
        </p:nvPicPr>
        <p:blipFill>
          <a:blip r:embed="rId2"/>
          <a:stretch>
            <a:fillRect/>
          </a:stretch>
        </p:blipFill>
        <p:spPr>
          <a:xfrm>
            <a:off x="195786" y="1505242"/>
            <a:ext cx="4362727" cy="2101558"/>
          </a:xfrm>
          <a:prstGeom prst="rect">
            <a:avLst/>
          </a:prstGeom>
        </p:spPr>
      </p:pic>
      <p:pic>
        <p:nvPicPr>
          <p:cNvPr id="7" name="Imagen 6"/>
          <p:cNvPicPr>
            <a:picLocks noChangeAspect="1"/>
          </p:cNvPicPr>
          <p:nvPr/>
        </p:nvPicPr>
        <p:blipFill>
          <a:blip r:embed="rId3"/>
          <a:stretch>
            <a:fillRect/>
          </a:stretch>
        </p:blipFill>
        <p:spPr>
          <a:xfrm>
            <a:off x="4880184" y="1505242"/>
            <a:ext cx="3737928" cy="2101558"/>
          </a:xfrm>
          <a:prstGeom prst="rect">
            <a:avLst/>
          </a:prstGeom>
        </p:spPr>
      </p:pic>
    </p:spTree>
    <p:extLst>
      <p:ext uri="{BB962C8B-B14F-4D97-AF65-F5344CB8AC3E}">
        <p14:creationId xmlns:p14="http://schemas.microsoft.com/office/powerpoint/2010/main" val="9065765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71</a:t>
            </a:fld>
            <a:endParaRPr lang="es-MX"/>
          </a:p>
        </p:txBody>
      </p:sp>
      <p:sp>
        <p:nvSpPr>
          <p:cNvPr id="4" name="Título 1"/>
          <p:cNvSpPr txBox="1">
            <a:spLocks/>
          </p:cNvSpPr>
          <p:nvPr/>
        </p:nvSpPr>
        <p:spPr>
          <a:xfrm>
            <a:off x="813133" y="20795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algn="l"/>
            <a:r>
              <a:rPr lang="es-ES" sz="2000" dirty="0"/>
              <a:t>4</a:t>
            </a:r>
            <a:r>
              <a:rPr lang="es-ES" sz="2000" dirty="0" smtClean="0"/>
              <a:t>. Instalación y configuración de Node.js</a:t>
            </a:r>
            <a:endParaRPr lang="es-MX" sz="2000" dirty="0"/>
          </a:p>
        </p:txBody>
      </p:sp>
      <p:sp>
        <p:nvSpPr>
          <p:cNvPr id="5" name="Título 1"/>
          <p:cNvSpPr txBox="1">
            <a:spLocks/>
          </p:cNvSpPr>
          <p:nvPr/>
        </p:nvSpPr>
        <p:spPr>
          <a:xfrm>
            <a:off x="813133" y="717225"/>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lvl="0" algn="l"/>
            <a:r>
              <a:rPr lang="es-ES" sz="1200" dirty="0" smtClean="0"/>
              <a:t>4.1. Para iniciar con la instalación de </a:t>
            </a:r>
            <a:r>
              <a:rPr lang="es-ES" sz="1200" b="1" dirty="0" smtClean="0"/>
              <a:t>Node.js</a:t>
            </a:r>
            <a:r>
              <a:rPr lang="es-ES" sz="1200" dirty="0" smtClean="0"/>
              <a:t> nos dirigimos al siguiente enlace para descargar el archivo de instalación, </a:t>
            </a:r>
            <a:r>
              <a:rPr lang="es-ES" sz="1200" u="sng" dirty="0">
                <a:hlinkClick r:id="rId2"/>
              </a:rPr>
              <a:t>https://</a:t>
            </a:r>
            <a:r>
              <a:rPr lang="es-ES" sz="1200" u="sng" dirty="0" smtClean="0">
                <a:hlinkClick r:id="rId2"/>
              </a:rPr>
              <a:t>nodejs.org/es</a:t>
            </a:r>
            <a:r>
              <a:rPr lang="es-ES" sz="1200" dirty="0" smtClean="0"/>
              <a:t>.</a:t>
            </a:r>
            <a:endParaRPr lang="es-MX" sz="2000" b="1" dirty="0"/>
          </a:p>
        </p:txBody>
      </p:sp>
      <p:pic>
        <p:nvPicPr>
          <p:cNvPr id="6" name="Imagen 5"/>
          <p:cNvPicPr/>
          <p:nvPr/>
        </p:nvPicPr>
        <p:blipFill>
          <a:blip r:embed="rId3"/>
          <a:stretch>
            <a:fillRect/>
          </a:stretch>
        </p:blipFill>
        <p:spPr>
          <a:xfrm>
            <a:off x="1859068" y="1522045"/>
            <a:ext cx="5612130" cy="3155315"/>
          </a:xfrm>
          <a:prstGeom prst="rect">
            <a:avLst/>
          </a:prstGeom>
        </p:spPr>
      </p:pic>
    </p:spTree>
    <p:extLst>
      <p:ext uri="{BB962C8B-B14F-4D97-AF65-F5344CB8AC3E}">
        <p14:creationId xmlns:p14="http://schemas.microsoft.com/office/powerpoint/2010/main" val="472129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72</a:t>
            </a:fld>
            <a:endParaRPr lang="es-MX"/>
          </a:p>
        </p:txBody>
      </p:sp>
      <p:sp>
        <p:nvSpPr>
          <p:cNvPr id="5" name="Título 1"/>
          <p:cNvSpPr txBox="1">
            <a:spLocks/>
          </p:cNvSpPr>
          <p:nvPr/>
        </p:nvSpPr>
        <p:spPr>
          <a:xfrm>
            <a:off x="813133" y="276958"/>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algn="l"/>
            <a:r>
              <a:rPr lang="es-ES" sz="1200" dirty="0" smtClean="0"/>
              <a:t>4.2. </a:t>
            </a:r>
            <a:r>
              <a:rPr lang="es-ES" sz="1200" dirty="0"/>
              <a:t>Una vez que finalice la descarga, nos dirigimos a la ubicación donde se encuentra el archivo y hacemos clic derecho sobre el archivo y le damos en instalar</a:t>
            </a:r>
            <a:r>
              <a:rPr lang="es-ES" sz="2000" dirty="0"/>
              <a:t>.</a:t>
            </a:r>
            <a:endParaRPr lang="es-MX" sz="2000" dirty="0"/>
          </a:p>
          <a:p>
            <a:pPr lvl="0" algn="l"/>
            <a:endParaRPr lang="es-MX" sz="2000" b="1" dirty="0"/>
          </a:p>
        </p:txBody>
      </p:sp>
      <p:pic>
        <p:nvPicPr>
          <p:cNvPr id="7" name="Imagen 6"/>
          <p:cNvPicPr/>
          <p:nvPr/>
        </p:nvPicPr>
        <p:blipFill>
          <a:blip r:embed="rId2"/>
          <a:stretch>
            <a:fillRect/>
          </a:stretch>
        </p:blipFill>
        <p:spPr>
          <a:xfrm>
            <a:off x="1964266" y="1235709"/>
            <a:ext cx="5437158" cy="3056891"/>
          </a:xfrm>
          <a:prstGeom prst="rect">
            <a:avLst/>
          </a:prstGeom>
        </p:spPr>
      </p:pic>
    </p:spTree>
    <p:extLst>
      <p:ext uri="{BB962C8B-B14F-4D97-AF65-F5344CB8AC3E}">
        <p14:creationId xmlns:p14="http://schemas.microsoft.com/office/powerpoint/2010/main" val="16163715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73</a:t>
            </a:fld>
            <a:endParaRPr lang="es-MX"/>
          </a:p>
        </p:txBody>
      </p:sp>
      <p:sp>
        <p:nvSpPr>
          <p:cNvPr id="5" name="Título 1"/>
          <p:cNvSpPr txBox="1">
            <a:spLocks/>
          </p:cNvSpPr>
          <p:nvPr/>
        </p:nvSpPr>
        <p:spPr>
          <a:xfrm>
            <a:off x="813133" y="276958"/>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algn="l"/>
            <a:r>
              <a:rPr lang="es-ES" sz="1200" dirty="0" smtClean="0"/>
              <a:t>4.3. </a:t>
            </a:r>
            <a:r>
              <a:rPr lang="es-ES" sz="1200" dirty="0"/>
              <a:t>Nos aparece una ventana donde nos muestra los términos y condiciones, aceptamos los términos y damos clic en </a:t>
            </a:r>
            <a:r>
              <a:rPr lang="es-ES" sz="1200" b="1" dirty="0" err="1"/>
              <a:t>Next</a:t>
            </a:r>
            <a:r>
              <a:rPr lang="es-ES" sz="2000" dirty="0"/>
              <a:t>.</a:t>
            </a:r>
            <a:endParaRPr lang="es-MX" sz="2000" dirty="0"/>
          </a:p>
          <a:p>
            <a:pPr algn="l"/>
            <a:endParaRPr lang="es-MX" sz="2000" b="1" dirty="0"/>
          </a:p>
        </p:txBody>
      </p:sp>
      <p:pic>
        <p:nvPicPr>
          <p:cNvPr id="6" name="Imagen 5"/>
          <p:cNvPicPr/>
          <p:nvPr/>
        </p:nvPicPr>
        <p:blipFill>
          <a:blip r:embed="rId2"/>
          <a:stretch>
            <a:fillRect/>
          </a:stretch>
        </p:blipFill>
        <p:spPr>
          <a:xfrm>
            <a:off x="2571749" y="1008379"/>
            <a:ext cx="4147825" cy="3241887"/>
          </a:xfrm>
          <a:prstGeom prst="rect">
            <a:avLst/>
          </a:prstGeom>
        </p:spPr>
      </p:pic>
    </p:spTree>
    <p:extLst>
      <p:ext uri="{BB962C8B-B14F-4D97-AF65-F5344CB8AC3E}">
        <p14:creationId xmlns:p14="http://schemas.microsoft.com/office/powerpoint/2010/main" val="26870416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74</a:t>
            </a:fld>
            <a:endParaRPr lang="es-MX"/>
          </a:p>
        </p:txBody>
      </p:sp>
      <p:sp>
        <p:nvSpPr>
          <p:cNvPr id="5" name="Título 1"/>
          <p:cNvSpPr txBox="1">
            <a:spLocks/>
          </p:cNvSpPr>
          <p:nvPr/>
        </p:nvSpPr>
        <p:spPr>
          <a:xfrm>
            <a:off x="813133" y="276958"/>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algn="l"/>
            <a:r>
              <a:rPr lang="es-ES" sz="1200" dirty="0" smtClean="0"/>
              <a:t>4.4. </a:t>
            </a:r>
            <a:r>
              <a:rPr lang="es-ES" sz="1200" dirty="0"/>
              <a:t>Elegimos la ruta en donde se instalara node.js, en este caso esta es la ruta donde se desea instalar y le damos clic en </a:t>
            </a:r>
            <a:r>
              <a:rPr lang="es-ES" sz="1200" b="1" dirty="0" err="1"/>
              <a:t>Next</a:t>
            </a:r>
            <a:r>
              <a:rPr lang="es-ES" sz="1200" dirty="0"/>
              <a:t>.</a:t>
            </a:r>
            <a:endParaRPr lang="es-MX" sz="1200" dirty="0"/>
          </a:p>
          <a:p>
            <a:pPr algn="l"/>
            <a:endParaRPr lang="es-MX" sz="2000" b="1" dirty="0"/>
          </a:p>
        </p:txBody>
      </p:sp>
      <p:pic>
        <p:nvPicPr>
          <p:cNvPr id="7" name="Imagen 6"/>
          <p:cNvPicPr/>
          <p:nvPr/>
        </p:nvPicPr>
        <p:blipFill>
          <a:blip r:embed="rId2"/>
          <a:stretch>
            <a:fillRect/>
          </a:stretch>
        </p:blipFill>
        <p:spPr>
          <a:xfrm>
            <a:off x="2471860" y="832925"/>
            <a:ext cx="4386546" cy="3433446"/>
          </a:xfrm>
          <a:prstGeom prst="rect">
            <a:avLst/>
          </a:prstGeom>
        </p:spPr>
      </p:pic>
    </p:spTree>
    <p:extLst>
      <p:ext uri="{BB962C8B-B14F-4D97-AF65-F5344CB8AC3E}">
        <p14:creationId xmlns:p14="http://schemas.microsoft.com/office/powerpoint/2010/main" val="12446499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75</a:t>
            </a:fld>
            <a:endParaRPr lang="es-MX"/>
          </a:p>
        </p:txBody>
      </p:sp>
      <p:sp>
        <p:nvSpPr>
          <p:cNvPr id="5" name="Título 1"/>
          <p:cNvSpPr txBox="1">
            <a:spLocks/>
          </p:cNvSpPr>
          <p:nvPr/>
        </p:nvSpPr>
        <p:spPr>
          <a:xfrm>
            <a:off x="813133" y="276958"/>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algn="l"/>
            <a:r>
              <a:rPr lang="es-ES" sz="1200" dirty="0" smtClean="0"/>
              <a:t>4.5. En </a:t>
            </a:r>
            <a:r>
              <a:rPr lang="es-ES" sz="1200" dirty="0"/>
              <a:t>este apartado nos muestra lo que se instalara, donde podemos elegir que instalar y que no, en este caso lo dejare así y le damos clic en </a:t>
            </a:r>
            <a:r>
              <a:rPr lang="es-ES" sz="1200" b="1" dirty="0" err="1"/>
              <a:t>Next</a:t>
            </a:r>
            <a:r>
              <a:rPr lang="es-ES" sz="1200" dirty="0"/>
              <a:t>.</a:t>
            </a:r>
            <a:endParaRPr lang="es-MX" sz="1200" dirty="0"/>
          </a:p>
          <a:p>
            <a:pPr algn="l"/>
            <a:endParaRPr lang="es-MX" sz="2000" b="1" dirty="0"/>
          </a:p>
        </p:txBody>
      </p:sp>
      <p:pic>
        <p:nvPicPr>
          <p:cNvPr id="6" name="Imagen 5"/>
          <p:cNvPicPr/>
          <p:nvPr/>
        </p:nvPicPr>
        <p:blipFill>
          <a:blip r:embed="rId2"/>
          <a:stretch>
            <a:fillRect/>
          </a:stretch>
        </p:blipFill>
        <p:spPr>
          <a:xfrm>
            <a:off x="2662449" y="1096962"/>
            <a:ext cx="3836035" cy="3000375"/>
          </a:xfrm>
          <a:prstGeom prst="rect">
            <a:avLst/>
          </a:prstGeom>
        </p:spPr>
      </p:pic>
    </p:spTree>
    <p:extLst>
      <p:ext uri="{BB962C8B-B14F-4D97-AF65-F5344CB8AC3E}">
        <p14:creationId xmlns:p14="http://schemas.microsoft.com/office/powerpoint/2010/main" val="42849615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76</a:t>
            </a:fld>
            <a:endParaRPr lang="es-MX"/>
          </a:p>
        </p:txBody>
      </p:sp>
      <p:sp>
        <p:nvSpPr>
          <p:cNvPr id="5" name="Título 1"/>
          <p:cNvSpPr txBox="1">
            <a:spLocks/>
          </p:cNvSpPr>
          <p:nvPr/>
        </p:nvSpPr>
        <p:spPr>
          <a:xfrm>
            <a:off x="813133" y="276958"/>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algn="l"/>
            <a:r>
              <a:rPr lang="es-ES" sz="1200" dirty="0" smtClean="0"/>
              <a:t>4.6. En la siguiente ventana lo dejamos tal y como esta y le damos clic en </a:t>
            </a:r>
            <a:r>
              <a:rPr lang="es-ES" sz="1200" b="1" dirty="0" err="1" smtClean="0"/>
              <a:t>Next</a:t>
            </a:r>
            <a:endParaRPr lang="es-MX" sz="2000" b="1" dirty="0"/>
          </a:p>
        </p:txBody>
      </p:sp>
      <p:pic>
        <p:nvPicPr>
          <p:cNvPr id="7" name="Imagen 6"/>
          <p:cNvPicPr/>
          <p:nvPr/>
        </p:nvPicPr>
        <p:blipFill>
          <a:blip r:embed="rId2"/>
          <a:stretch>
            <a:fillRect/>
          </a:stretch>
        </p:blipFill>
        <p:spPr>
          <a:xfrm>
            <a:off x="2590800" y="1018540"/>
            <a:ext cx="3962400" cy="3106420"/>
          </a:xfrm>
          <a:prstGeom prst="rect">
            <a:avLst/>
          </a:prstGeom>
        </p:spPr>
      </p:pic>
    </p:spTree>
    <p:extLst>
      <p:ext uri="{BB962C8B-B14F-4D97-AF65-F5344CB8AC3E}">
        <p14:creationId xmlns:p14="http://schemas.microsoft.com/office/powerpoint/2010/main" val="18884279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77</a:t>
            </a:fld>
            <a:endParaRPr lang="es-MX"/>
          </a:p>
        </p:txBody>
      </p:sp>
      <p:sp>
        <p:nvSpPr>
          <p:cNvPr id="5" name="Título 1"/>
          <p:cNvSpPr txBox="1">
            <a:spLocks/>
          </p:cNvSpPr>
          <p:nvPr/>
        </p:nvSpPr>
        <p:spPr>
          <a:xfrm>
            <a:off x="813133" y="276958"/>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algn="l"/>
            <a:r>
              <a:rPr lang="es-ES" sz="1200" dirty="0" smtClean="0"/>
              <a:t>4.7. Finalmente hacemos clic en </a:t>
            </a:r>
            <a:r>
              <a:rPr lang="es-ES" sz="1200" dirty="0" err="1" smtClean="0"/>
              <a:t>install</a:t>
            </a:r>
            <a:r>
              <a:rPr lang="es-ES" sz="1200" dirty="0" smtClean="0"/>
              <a:t>, dejamos que la instalación finalice.</a:t>
            </a:r>
            <a:endParaRPr lang="es-MX" sz="2000" b="1" dirty="0"/>
          </a:p>
        </p:txBody>
      </p:sp>
      <p:pic>
        <p:nvPicPr>
          <p:cNvPr id="6" name="Imagen 5"/>
          <p:cNvPicPr/>
          <p:nvPr/>
        </p:nvPicPr>
        <p:blipFill>
          <a:blip r:embed="rId2"/>
          <a:stretch>
            <a:fillRect/>
          </a:stretch>
        </p:blipFill>
        <p:spPr>
          <a:xfrm>
            <a:off x="2524125" y="964882"/>
            <a:ext cx="4095750" cy="3213735"/>
          </a:xfrm>
          <a:prstGeom prst="rect">
            <a:avLst/>
          </a:prstGeom>
        </p:spPr>
      </p:pic>
    </p:spTree>
    <p:extLst>
      <p:ext uri="{BB962C8B-B14F-4D97-AF65-F5344CB8AC3E}">
        <p14:creationId xmlns:p14="http://schemas.microsoft.com/office/powerpoint/2010/main" val="35499729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78</a:t>
            </a:fld>
            <a:endParaRPr lang="es-MX"/>
          </a:p>
        </p:txBody>
      </p:sp>
      <p:sp>
        <p:nvSpPr>
          <p:cNvPr id="5" name="Título 1"/>
          <p:cNvSpPr txBox="1">
            <a:spLocks/>
          </p:cNvSpPr>
          <p:nvPr/>
        </p:nvSpPr>
        <p:spPr>
          <a:xfrm>
            <a:off x="813133" y="276958"/>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algn="l"/>
            <a:r>
              <a:rPr lang="es-ES" sz="1200" dirty="0" smtClean="0"/>
              <a:t>4.8. Finalmente hacemos clic en </a:t>
            </a:r>
            <a:r>
              <a:rPr lang="es-ES" sz="1200" dirty="0" err="1" smtClean="0"/>
              <a:t>install</a:t>
            </a:r>
            <a:r>
              <a:rPr lang="es-ES" sz="1200" dirty="0" smtClean="0"/>
              <a:t>, dejamos que la instalación finalice.</a:t>
            </a:r>
            <a:endParaRPr lang="es-MX" sz="2000" b="1" dirty="0"/>
          </a:p>
        </p:txBody>
      </p:sp>
      <p:pic>
        <p:nvPicPr>
          <p:cNvPr id="6" name="Imagen 5"/>
          <p:cNvPicPr/>
          <p:nvPr/>
        </p:nvPicPr>
        <p:blipFill>
          <a:blip r:embed="rId2"/>
          <a:stretch>
            <a:fillRect/>
          </a:stretch>
        </p:blipFill>
        <p:spPr>
          <a:xfrm>
            <a:off x="2524125" y="964882"/>
            <a:ext cx="4095750" cy="3213735"/>
          </a:xfrm>
          <a:prstGeom prst="rect">
            <a:avLst/>
          </a:prstGeom>
        </p:spPr>
      </p:pic>
    </p:spTree>
    <p:extLst>
      <p:ext uri="{BB962C8B-B14F-4D97-AF65-F5344CB8AC3E}">
        <p14:creationId xmlns:p14="http://schemas.microsoft.com/office/powerpoint/2010/main" val="8536653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79</a:t>
            </a:fld>
            <a:endParaRPr lang="es-MX"/>
          </a:p>
        </p:txBody>
      </p:sp>
      <p:pic>
        <p:nvPicPr>
          <p:cNvPr id="4" name="Imagen 3"/>
          <p:cNvPicPr/>
          <p:nvPr/>
        </p:nvPicPr>
        <p:blipFill>
          <a:blip r:embed="rId2"/>
          <a:stretch>
            <a:fillRect/>
          </a:stretch>
        </p:blipFill>
        <p:spPr>
          <a:xfrm>
            <a:off x="2723197" y="1289050"/>
            <a:ext cx="4104005" cy="3191510"/>
          </a:xfrm>
          <a:prstGeom prst="rect">
            <a:avLst/>
          </a:prstGeom>
        </p:spPr>
      </p:pic>
      <p:sp>
        <p:nvSpPr>
          <p:cNvPr id="5" name="Título 1"/>
          <p:cNvSpPr txBox="1">
            <a:spLocks/>
          </p:cNvSpPr>
          <p:nvPr/>
        </p:nvSpPr>
        <p:spPr>
          <a:xfrm>
            <a:off x="813133" y="276958"/>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algn="l"/>
            <a:r>
              <a:rPr lang="es-ES" sz="1200" dirty="0" smtClean="0"/>
              <a:t>4.8.</a:t>
            </a:r>
            <a:r>
              <a:rPr lang="es-ES" sz="1200" dirty="0"/>
              <a:t> Una vez que se complete la instalación le damos en </a:t>
            </a:r>
            <a:r>
              <a:rPr lang="es-ES" sz="1200" dirty="0" err="1" smtClean="0"/>
              <a:t>Finish</a:t>
            </a:r>
            <a:r>
              <a:rPr lang="es-ES" sz="1200" dirty="0" smtClean="0"/>
              <a:t>.</a:t>
            </a:r>
            <a:endParaRPr lang="es-MX" sz="2000" b="1" dirty="0"/>
          </a:p>
        </p:txBody>
      </p:sp>
    </p:spTree>
    <p:extLst>
      <p:ext uri="{BB962C8B-B14F-4D97-AF65-F5344CB8AC3E}">
        <p14:creationId xmlns:p14="http://schemas.microsoft.com/office/powerpoint/2010/main" val="3286329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8</a:t>
            </a:fld>
            <a:endParaRPr lang="es-MX"/>
          </a:p>
        </p:txBody>
      </p:sp>
      <p:pic>
        <p:nvPicPr>
          <p:cNvPr id="4" name="Imagen 3">
            <a:extLst>
              <a:ext uri="{FF2B5EF4-FFF2-40B4-BE49-F238E27FC236}">
                <a16:creationId xmlns:a16="http://schemas.microsoft.com/office/drawing/2014/main" xmlns="" id="{450F6A2A-1C93-8A00-3B3A-95711D627B9A}"/>
              </a:ext>
            </a:extLst>
          </p:cNvPr>
          <p:cNvPicPr>
            <a:picLocks noChangeAspect="1"/>
          </p:cNvPicPr>
          <p:nvPr/>
        </p:nvPicPr>
        <p:blipFill>
          <a:blip r:embed="rId2"/>
          <a:stretch>
            <a:fillRect/>
          </a:stretch>
        </p:blipFill>
        <p:spPr>
          <a:xfrm>
            <a:off x="1919000" y="737689"/>
            <a:ext cx="4854450" cy="4264892"/>
          </a:xfrm>
          <a:prstGeom prst="rect">
            <a:avLst/>
          </a:prstGeom>
        </p:spPr>
      </p:pic>
      <p:sp>
        <p:nvSpPr>
          <p:cNvPr id="5" name="CuadroTexto 4">
            <a:extLst>
              <a:ext uri="{FF2B5EF4-FFF2-40B4-BE49-F238E27FC236}">
                <a16:creationId xmlns:a16="http://schemas.microsoft.com/office/drawing/2014/main" xmlns="" id="{CF39A792-D80F-FFD6-E6F4-EE2E0B40B562}"/>
              </a:ext>
            </a:extLst>
          </p:cNvPr>
          <p:cNvSpPr txBox="1"/>
          <p:nvPr/>
        </p:nvSpPr>
        <p:spPr>
          <a:xfrm>
            <a:off x="930057" y="276250"/>
            <a:ext cx="7468644" cy="276999"/>
          </a:xfrm>
          <a:prstGeom prst="rect">
            <a:avLst/>
          </a:prstGeom>
          <a:noFill/>
        </p:spPr>
        <p:txBody>
          <a:bodyPr wrap="square" rtlCol="0">
            <a:spAutoFit/>
          </a:bodyPr>
          <a:lstStyle/>
          <a:p>
            <a:r>
              <a:rPr lang="es-MX" sz="1200" dirty="0">
                <a:latin typeface="IBM Plex Sans Condensed Medium"/>
              </a:rPr>
              <a:t>5. Hacemos clic en la opción </a:t>
            </a:r>
            <a:r>
              <a:rPr lang="es-MX" sz="1200" b="1" dirty="0">
                <a:latin typeface="IBM Plex Sans Condensed Medium"/>
              </a:rPr>
              <a:t>Nuevo espacio de trabajo</a:t>
            </a:r>
          </a:p>
        </p:txBody>
      </p:sp>
    </p:spTree>
    <p:extLst>
      <p:ext uri="{BB962C8B-B14F-4D97-AF65-F5344CB8AC3E}">
        <p14:creationId xmlns:p14="http://schemas.microsoft.com/office/powerpoint/2010/main" val="229538988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80</a:t>
            </a:fld>
            <a:endParaRPr lang="es-MX"/>
          </a:p>
        </p:txBody>
      </p:sp>
      <p:sp>
        <p:nvSpPr>
          <p:cNvPr id="5" name="Título 1"/>
          <p:cNvSpPr txBox="1">
            <a:spLocks/>
          </p:cNvSpPr>
          <p:nvPr/>
        </p:nvSpPr>
        <p:spPr>
          <a:xfrm>
            <a:off x="813133" y="276958"/>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algn="l"/>
            <a:r>
              <a:rPr lang="es-ES" sz="1200" dirty="0" smtClean="0"/>
              <a:t>4.9. </a:t>
            </a:r>
            <a:r>
              <a:rPr lang="es-ES" sz="1200" dirty="0"/>
              <a:t>Para verificar que se haya instalado de manera correcta, abrimos una ventana de comandos, presionamos la tecla </a:t>
            </a:r>
            <a:r>
              <a:rPr lang="es-ES" sz="1200" b="1" dirty="0" err="1"/>
              <a:t>win+R</a:t>
            </a:r>
            <a:r>
              <a:rPr lang="es-ES" sz="1200" dirty="0"/>
              <a:t> y se abre la vista de ejecutar en la cual escribimos </a:t>
            </a:r>
            <a:r>
              <a:rPr lang="es-ES" sz="1200" b="1" dirty="0" err="1"/>
              <a:t>cmd</a:t>
            </a:r>
            <a:endParaRPr lang="es-MX" sz="1200" b="1" dirty="0"/>
          </a:p>
        </p:txBody>
      </p:sp>
      <p:pic>
        <p:nvPicPr>
          <p:cNvPr id="6" name="Imagen 5"/>
          <p:cNvPicPr/>
          <p:nvPr/>
        </p:nvPicPr>
        <p:blipFill>
          <a:blip r:embed="rId2"/>
          <a:stretch>
            <a:fillRect/>
          </a:stretch>
        </p:blipFill>
        <p:spPr>
          <a:xfrm>
            <a:off x="2250545" y="1405346"/>
            <a:ext cx="4829175" cy="2502792"/>
          </a:xfrm>
          <a:prstGeom prst="rect">
            <a:avLst/>
          </a:prstGeom>
        </p:spPr>
      </p:pic>
    </p:spTree>
    <p:extLst>
      <p:ext uri="{BB962C8B-B14F-4D97-AF65-F5344CB8AC3E}">
        <p14:creationId xmlns:p14="http://schemas.microsoft.com/office/powerpoint/2010/main" val="247786923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81</a:t>
            </a:fld>
            <a:endParaRPr lang="es-MX"/>
          </a:p>
        </p:txBody>
      </p:sp>
      <p:sp>
        <p:nvSpPr>
          <p:cNvPr id="5" name="Título 1"/>
          <p:cNvSpPr txBox="1">
            <a:spLocks/>
          </p:cNvSpPr>
          <p:nvPr/>
        </p:nvSpPr>
        <p:spPr>
          <a:xfrm>
            <a:off x="813133" y="276958"/>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algn="l"/>
            <a:r>
              <a:rPr lang="es-ES" sz="1200" dirty="0" smtClean="0"/>
              <a:t>4.9. Una vez que se abra la ventana de comandos escribimos </a:t>
            </a:r>
            <a:r>
              <a:rPr lang="es-ES" sz="1200" dirty="0" err="1" smtClean="0"/>
              <a:t>node</a:t>
            </a:r>
            <a:r>
              <a:rPr lang="es-ES" sz="1200" dirty="0" smtClean="0"/>
              <a:t> –versión para ver la versión que se instalo de Node.js</a:t>
            </a:r>
            <a:endParaRPr lang="es-MX" sz="1200" b="1" dirty="0"/>
          </a:p>
        </p:txBody>
      </p:sp>
      <p:pic>
        <p:nvPicPr>
          <p:cNvPr id="7" name="Imagen 6"/>
          <p:cNvPicPr/>
          <p:nvPr/>
        </p:nvPicPr>
        <p:blipFill rotWithShape="1">
          <a:blip r:embed="rId2"/>
          <a:srcRect l="9684" t="8749" r="18054" b="18989"/>
          <a:stretch/>
        </p:blipFill>
        <p:spPr bwMode="auto">
          <a:xfrm>
            <a:off x="1886857" y="1432242"/>
            <a:ext cx="5529943" cy="31088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608944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82</a:t>
            </a:fld>
            <a:endParaRPr lang="es-MX"/>
          </a:p>
        </p:txBody>
      </p:sp>
      <p:sp>
        <p:nvSpPr>
          <p:cNvPr id="5" name="Título 1"/>
          <p:cNvSpPr txBox="1">
            <a:spLocks/>
          </p:cNvSpPr>
          <p:nvPr/>
        </p:nvSpPr>
        <p:spPr>
          <a:xfrm>
            <a:off x="813133" y="276958"/>
            <a:ext cx="7704000" cy="555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algn="l"/>
            <a:r>
              <a:rPr lang="es-ES" sz="1200" dirty="0" smtClean="0"/>
              <a:t>4.10. Una vez instalado Node.js, se crea un proyecto de </a:t>
            </a:r>
            <a:r>
              <a:rPr lang="es-ES" sz="1200" dirty="0" err="1" smtClean="0"/>
              <a:t>node</a:t>
            </a:r>
            <a:r>
              <a:rPr lang="es-ES" sz="1200" dirty="0" smtClean="0"/>
              <a:t> en la ruta que se desea y abrimos una terminal para iniciar el proyecto con el siguiente comando </a:t>
            </a:r>
            <a:r>
              <a:rPr lang="es-ES" sz="1200" b="1" dirty="0" err="1" smtClean="0"/>
              <a:t>npm</a:t>
            </a:r>
            <a:r>
              <a:rPr lang="es-ES" sz="1200" b="1" dirty="0" smtClean="0"/>
              <a:t> </a:t>
            </a:r>
            <a:r>
              <a:rPr lang="es-ES" sz="1200" b="1" dirty="0" err="1" smtClean="0"/>
              <a:t>init</a:t>
            </a:r>
            <a:r>
              <a:rPr lang="es-ES" sz="1200" dirty="0"/>
              <a:t>.</a:t>
            </a:r>
            <a:endParaRPr lang="es-MX" sz="1200" b="1" dirty="0"/>
          </a:p>
        </p:txBody>
      </p:sp>
      <p:pic>
        <p:nvPicPr>
          <p:cNvPr id="2" name="Imagen 1"/>
          <p:cNvPicPr>
            <a:picLocks noChangeAspect="1"/>
          </p:cNvPicPr>
          <p:nvPr/>
        </p:nvPicPr>
        <p:blipFill>
          <a:blip r:embed="rId2"/>
          <a:stretch>
            <a:fillRect/>
          </a:stretch>
        </p:blipFill>
        <p:spPr>
          <a:xfrm>
            <a:off x="1263300" y="1207675"/>
            <a:ext cx="6803665" cy="2585254"/>
          </a:xfrm>
          <a:prstGeom prst="rect">
            <a:avLst/>
          </a:prstGeom>
        </p:spPr>
      </p:pic>
    </p:spTree>
    <p:extLst>
      <p:ext uri="{BB962C8B-B14F-4D97-AF65-F5344CB8AC3E}">
        <p14:creationId xmlns:p14="http://schemas.microsoft.com/office/powerpoint/2010/main" val="406625156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83</a:t>
            </a:fld>
            <a:endParaRPr lang="es-MX"/>
          </a:p>
        </p:txBody>
      </p:sp>
      <p:sp>
        <p:nvSpPr>
          <p:cNvPr id="5" name="Título 1"/>
          <p:cNvSpPr txBox="1">
            <a:spLocks/>
          </p:cNvSpPr>
          <p:nvPr/>
        </p:nvSpPr>
        <p:spPr>
          <a:xfrm>
            <a:off x="813133" y="276958"/>
            <a:ext cx="7704000" cy="14167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algn="l"/>
            <a:r>
              <a:rPr lang="es-ES" sz="1200" dirty="0" smtClean="0"/>
              <a:t>4.11. En seguida instalamos las dependencias en del directorio elegido, ejecutamos lo siguiente, </a:t>
            </a:r>
            <a:r>
              <a:rPr lang="es-ES" sz="1200" b="1" dirty="0" err="1" smtClean="0"/>
              <a:t>npm</a:t>
            </a:r>
            <a:r>
              <a:rPr lang="es-ES" sz="1200" b="1" dirty="0" smtClean="0"/>
              <a:t> </a:t>
            </a:r>
            <a:r>
              <a:rPr lang="es-ES" sz="1200" b="1" dirty="0" err="1" smtClean="0"/>
              <a:t>install</a:t>
            </a:r>
            <a:r>
              <a:rPr lang="es-ES" sz="1200" b="1" dirty="0" smtClean="0"/>
              <a:t> </a:t>
            </a:r>
            <a:r>
              <a:rPr lang="es-ES" sz="1200" b="1" dirty="0" err="1" smtClean="0"/>
              <a:t>express</a:t>
            </a:r>
            <a:r>
              <a:rPr lang="es-ES" sz="1200" b="1" dirty="0" smtClean="0"/>
              <a:t> </a:t>
            </a:r>
            <a:r>
              <a:rPr lang="es-ES" sz="1200" b="1" dirty="0" err="1" smtClean="0"/>
              <a:t>mysql</a:t>
            </a:r>
            <a:r>
              <a:rPr lang="es-ES" sz="1200" b="1" dirty="0" smtClean="0"/>
              <a:t> </a:t>
            </a:r>
            <a:r>
              <a:rPr lang="es-ES" sz="1200" b="1" dirty="0" err="1" smtClean="0"/>
              <a:t>body-parse</a:t>
            </a:r>
            <a:r>
              <a:rPr lang="es-ES" sz="1200" b="1" dirty="0" smtClean="0"/>
              <a:t>.</a:t>
            </a:r>
          </a:p>
          <a:p>
            <a:pPr algn="l"/>
            <a:endParaRPr lang="es-ES" sz="1200" b="1" dirty="0" smtClean="0"/>
          </a:p>
          <a:p>
            <a:pPr algn="l"/>
            <a:r>
              <a:rPr lang="es-ES" sz="1200" b="1" dirty="0" smtClean="0"/>
              <a:t>Dependencias a instalar:</a:t>
            </a:r>
          </a:p>
          <a:p>
            <a:pPr algn="l"/>
            <a:r>
              <a:rPr lang="es-ES" sz="1200" b="1" dirty="0" smtClean="0"/>
              <a:t>Express: </a:t>
            </a:r>
            <a:r>
              <a:rPr lang="es-ES" sz="1200" dirty="0"/>
              <a:t>P</a:t>
            </a:r>
            <a:r>
              <a:rPr lang="es-ES" sz="1200" dirty="0" smtClean="0"/>
              <a:t>ara crear el servidor web y las rutas de la API</a:t>
            </a:r>
          </a:p>
          <a:p>
            <a:pPr algn="l"/>
            <a:r>
              <a:rPr lang="es-ES" sz="1200" b="1" dirty="0" err="1" smtClean="0"/>
              <a:t>Mysql</a:t>
            </a:r>
            <a:r>
              <a:rPr lang="es-ES" sz="1200" b="1" dirty="0" smtClean="0"/>
              <a:t>:</a:t>
            </a:r>
            <a:r>
              <a:rPr lang="es-ES" sz="1200" dirty="0" smtClean="0"/>
              <a:t> Para conectarte a la base de datos </a:t>
            </a:r>
            <a:r>
              <a:rPr lang="es-ES" sz="1200" dirty="0" err="1" smtClean="0"/>
              <a:t>MySQL</a:t>
            </a:r>
            <a:endParaRPr lang="es-ES" sz="1200" dirty="0" smtClean="0"/>
          </a:p>
          <a:p>
            <a:pPr algn="l"/>
            <a:r>
              <a:rPr lang="es-ES" sz="1200" b="1" dirty="0" err="1" smtClean="0"/>
              <a:t>Body-parser</a:t>
            </a:r>
            <a:r>
              <a:rPr lang="es-ES" sz="1200" b="1" dirty="0" smtClean="0"/>
              <a:t>:</a:t>
            </a:r>
            <a:r>
              <a:rPr lang="es-ES" sz="1200" dirty="0" smtClean="0"/>
              <a:t> Para analizar datos JSON enviados al servidor.</a:t>
            </a:r>
            <a:endParaRPr lang="es-ES" sz="1200" dirty="0"/>
          </a:p>
          <a:p>
            <a:pPr algn="l"/>
            <a:r>
              <a:rPr lang="es-ES" sz="1200" b="1" dirty="0" smtClean="0"/>
              <a:t> </a:t>
            </a:r>
            <a:endParaRPr lang="es-MX" sz="1200" b="1" dirty="0"/>
          </a:p>
        </p:txBody>
      </p:sp>
      <p:pic>
        <p:nvPicPr>
          <p:cNvPr id="4" name="Imagen 3"/>
          <p:cNvPicPr>
            <a:picLocks noChangeAspect="1"/>
          </p:cNvPicPr>
          <p:nvPr/>
        </p:nvPicPr>
        <p:blipFill>
          <a:blip r:embed="rId2"/>
          <a:stretch>
            <a:fillRect/>
          </a:stretch>
        </p:blipFill>
        <p:spPr>
          <a:xfrm>
            <a:off x="1308762" y="1907583"/>
            <a:ext cx="6712741" cy="1814441"/>
          </a:xfrm>
          <a:prstGeom prst="rect">
            <a:avLst/>
          </a:prstGeom>
        </p:spPr>
      </p:pic>
    </p:spTree>
    <p:extLst>
      <p:ext uri="{BB962C8B-B14F-4D97-AF65-F5344CB8AC3E}">
        <p14:creationId xmlns:p14="http://schemas.microsoft.com/office/powerpoint/2010/main" val="195747043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84</a:t>
            </a:fld>
            <a:endParaRPr lang="es-MX"/>
          </a:p>
        </p:txBody>
      </p:sp>
      <p:sp>
        <p:nvSpPr>
          <p:cNvPr id="5" name="Título 1"/>
          <p:cNvSpPr txBox="1">
            <a:spLocks/>
          </p:cNvSpPr>
          <p:nvPr/>
        </p:nvSpPr>
        <p:spPr>
          <a:xfrm>
            <a:off x="813133" y="276958"/>
            <a:ext cx="7704000" cy="4504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algn="l"/>
            <a:r>
              <a:rPr lang="es-ES" sz="1200" dirty="0" smtClean="0"/>
              <a:t>4.12. Final mente ejecutamos </a:t>
            </a:r>
            <a:r>
              <a:rPr lang="es-ES" sz="1200" dirty="0" err="1" smtClean="0"/>
              <a:t>node</a:t>
            </a:r>
            <a:r>
              <a:rPr lang="es-ES" sz="1200" dirty="0" smtClean="0"/>
              <a:t> app.js para iniciar el servicio y poder hacer uso de los </a:t>
            </a:r>
            <a:r>
              <a:rPr lang="es-ES" sz="1200" dirty="0" err="1" smtClean="0"/>
              <a:t>edpoits</a:t>
            </a:r>
            <a:r>
              <a:rPr lang="es-ES" sz="1200" dirty="0" smtClean="0"/>
              <a:t>.</a:t>
            </a:r>
            <a:endParaRPr lang="es-ES" sz="1200" dirty="0"/>
          </a:p>
          <a:p>
            <a:pPr algn="l"/>
            <a:r>
              <a:rPr lang="es-ES" sz="1200" b="1" dirty="0" smtClean="0"/>
              <a:t> </a:t>
            </a:r>
            <a:endParaRPr lang="es-MX" sz="1200" b="1" dirty="0"/>
          </a:p>
        </p:txBody>
      </p:sp>
      <p:pic>
        <p:nvPicPr>
          <p:cNvPr id="2" name="Imagen 1"/>
          <p:cNvPicPr>
            <a:picLocks noChangeAspect="1"/>
          </p:cNvPicPr>
          <p:nvPr/>
        </p:nvPicPr>
        <p:blipFill>
          <a:blip r:embed="rId2"/>
          <a:stretch>
            <a:fillRect/>
          </a:stretch>
        </p:blipFill>
        <p:spPr>
          <a:xfrm>
            <a:off x="1783418" y="985338"/>
            <a:ext cx="5763429" cy="1476581"/>
          </a:xfrm>
          <a:prstGeom prst="rect">
            <a:avLst/>
          </a:prstGeom>
        </p:spPr>
      </p:pic>
    </p:spTree>
    <p:extLst>
      <p:ext uri="{BB962C8B-B14F-4D97-AF65-F5344CB8AC3E}">
        <p14:creationId xmlns:p14="http://schemas.microsoft.com/office/powerpoint/2010/main" val="135451897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3200" dirty="0" smtClean="0"/>
              <a:t>Enlaces </a:t>
            </a:r>
            <a:endParaRPr lang="es-MX" sz="3200" dirty="0"/>
          </a:p>
        </p:txBody>
      </p:sp>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85</a:t>
            </a:fld>
            <a:endParaRPr lang="es-MX"/>
          </a:p>
        </p:txBody>
      </p:sp>
      <p:sp>
        <p:nvSpPr>
          <p:cNvPr id="4" name="Título 1"/>
          <p:cNvSpPr txBox="1">
            <a:spLocks/>
          </p:cNvSpPr>
          <p:nvPr/>
        </p:nvSpPr>
        <p:spPr>
          <a:xfrm>
            <a:off x="1084522" y="1231269"/>
            <a:ext cx="7704000" cy="10339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algn="l">
              <a:lnSpc>
                <a:spcPct val="150000"/>
              </a:lnSpc>
            </a:pPr>
            <a:r>
              <a:rPr lang="es-MX" sz="1400" b="1" dirty="0" err="1" smtClean="0"/>
              <a:t>Asana</a:t>
            </a:r>
            <a:r>
              <a:rPr lang="es-MX" sz="1400" dirty="0" smtClean="0"/>
              <a:t>: https</a:t>
            </a:r>
            <a:r>
              <a:rPr lang="es-MX" sz="1400" dirty="0"/>
              <a:t>://</a:t>
            </a:r>
            <a:r>
              <a:rPr lang="es-MX" sz="1400" dirty="0" smtClean="0"/>
              <a:t>app.asana.com/0/1205561370390749/1205561370390749</a:t>
            </a:r>
          </a:p>
          <a:p>
            <a:pPr algn="l">
              <a:lnSpc>
                <a:spcPct val="150000"/>
              </a:lnSpc>
            </a:pPr>
            <a:r>
              <a:rPr lang="es-ES" sz="1400" b="1" dirty="0" err="1"/>
              <a:t>GitHub</a:t>
            </a:r>
            <a:r>
              <a:rPr lang="es-ES" sz="1400" dirty="0"/>
              <a:t>: https://</a:t>
            </a:r>
            <a:r>
              <a:rPr lang="es-ES" sz="1400" dirty="0" smtClean="0"/>
              <a:t>github.com/DILMAR117/EduSmart_App</a:t>
            </a:r>
            <a:endParaRPr lang="es-MX" sz="1400" dirty="0"/>
          </a:p>
        </p:txBody>
      </p:sp>
    </p:spTree>
    <p:extLst>
      <p:ext uri="{BB962C8B-B14F-4D97-AF65-F5344CB8AC3E}">
        <p14:creationId xmlns:p14="http://schemas.microsoft.com/office/powerpoint/2010/main" val="62045460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3200" dirty="0" smtClean="0"/>
              <a:t>Referencias</a:t>
            </a:r>
            <a:r>
              <a:rPr lang="es-ES" sz="2800" dirty="0" smtClean="0"/>
              <a:t> </a:t>
            </a:r>
            <a:endParaRPr lang="es-MX" sz="2800" dirty="0"/>
          </a:p>
        </p:txBody>
      </p:sp>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86</a:t>
            </a:fld>
            <a:endParaRPr lang="es-MX"/>
          </a:p>
        </p:txBody>
      </p:sp>
      <p:sp>
        <p:nvSpPr>
          <p:cNvPr id="4" name="Título 1"/>
          <p:cNvSpPr txBox="1">
            <a:spLocks/>
          </p:cNvSpPr>
          <p:nvPr/>
        </p:nvSpPr>
        <p:spPr>
          <a:xfrm>
            <a:off x="1218378" y="1160184"/>
            <a:ext cx="7704000" cy="29961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1pPr>
            <a:lvl2pPr marR="0" lvl="1"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2pPr>
            <a:lvl3pPr marR="0" lvl="2"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3pPr>
            <a:lvl4pPr marR="0" lvl="3"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4pPr>
            <a:lvl5pPr marR="0" lvl="4"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5pPr>
            <a:lvl6pPr marR="0" lvl="5"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6pPr>
            <a:lvl7pPr marR="0" lvl="6"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7pPr>
            <a:lvl8pPr marR="0" lvl="7"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8pPr>
            <a:lvl9pPr marR="0" lvl="8" algn="ctr" rtl="0">
              <a:lnSpc>
                <a:spcPct val="100000"/>
              </a:lnSpc>
              <a:spcBef>
                <a:spcPts val="0"/>
              </a:spcBef>
              <a:spcAft>
                <a:spcPts val="0"/>
              </a:spcAft>
              <a:buClr>
                <a:schemeClr val="dk1"/>
              </a:buClr>
              <a:buSzPts val="3500"/>
              <a:buFont typeface="IBM Plex Sans Condensed Medium"/>
              <a:buNone/>
              <a:defRPr sz="3500" b="0" i="0" u="none" strike="noStrike" cap="none">
                <a:solidFill>
                  <a:schemeClr val="dk1"/>
                </a:solidFill>
                <a:latin typeface="IBM Plex Sans Condensed Medium"/>
                <a:ea typeface="IBM Plex Sans Condensed Medium"/>
                <a:cs typeface="IBM Plex Sans Condensed Medium"/>
                <a:sym typeface="IBM Plex Sans Condensed Medium"/>
              </a:defRPr>
            </a:lvl9pPr>
          </a:lstStyle>
          <a:p>
            <a:pPr marL="457200" indent="-457200" algn="l">
              <a:lnSpc>
                <a:spcPct val="200000"/>
              </a:lnSpc>
            </a:pPr>
            <a:r>
              <a:rPr lang="es-MX" sz="1200" i="1" dirty="0">
                <a:latin typeface="Times New Roman" panose="02020603050405020304" pitchFamily="18" charset="0"/>
                <a:ea typeface="Times New Roman" panose="02020603050405020304" pitchFamily="18" charset="0"/>
              </a:rPr>
              <a:t>Patrones de diseño / </a:t>
            </a:r>
            <a:r>
              <a:rPr lang="es-MX" sz="1200" i="1" dirty="0" err="1">
                <a:latin typeface="Times New Roman" panose="02020603050405020304" pitchFamily="18" charset="0"/>
                <a:ea typeface="Times New Roman" panose="02020603050405020304" pitchFamily="18" charset="0"/>
              </a:rPr>
              <a:t>design</a:t>
            </a:r>
            <a:r>
              <a:rPr lang="es-MX" sz="1200" i="1" dirty="0">
                <a:latin typeface="Times New Roman" panose="02020603050405020304" pitchFamily="18" charset="0"/>
                <a:ea typeface="Times New Roman" panose="02020603050405020304" pitchFamily="18" charset="0"/>
              </a:rPr>
              <a:t> </a:t>
            </a:r>
            <a:r>
              <a:rPr lang="es-MX" sz="1200" i="1" dirty="0" err="1">
                <a:latin typeface="Times New Roman" panose="02020603050405020304" pitchFamily="18" charset="0"/>
                <a:ea typeface="Times New Roman" panose="02020603050405020304" pitchFamily="18" charset="0"/>
              </a:rPr>
              <a:t>patterns</a:t>
            </a:r>
            <a:r>
              <a:rPr lang="es-MX" sz="1200" dirty="0">
                <a:latin typeface="Times New Roman" panose="02020603050405020304" pitchFamily="18" charset="0"/>
                <a:ea typeface="Times New Roman" panose="02020603050405020304" pitchFamily="18" charset="0"/>
              </a:rPr>
              <a:t>. (s. f.). https://</a:t>
            </a:r>
            <a:r>
              <a:rPr lang="es-MX" sz="1200" dirty="0" smtClean="0">
                <a:latin typeface="Times New Roman" panose="02020603050405020304" pitchFamily="18" charset="0"/>
                <a:ea typeface="Times New Roman" panose="02020603050405020304" pitchFamily="18" charset="0"/>
              </a:rPr>
              <a:t>refactoring.guru/es/design-patterns</a:t>
            </a:r>
          </a:p>
          <a:p>
            <a:pPr marL="457200" indent="-457200" algn="l">
              <a:lnSpc>
                <a:spcPct val="200000"/>
              </a:lnSpc>
            </a:pPr>
            <a:r>
              <a:rPr lang="nb-NO" sz="1200" i="1" dirty="0">
                <a:latin typeface="Times New Roman" panose="02020603050405020304" pitchFamily="18" charset="0"/>
              </a:rPr>
              <a:t>Install</a:t>
            </a:r>
            <a:r>
              <a:rPr lang="nb-NO" sz="1200" dirty="0">
                <a:latin typeface="Times New Roman" panose="02020603050405020304" pitchFamily="18" charset="0"/>
              </a:rPr>
              <a:t>. (s. f.). Flutter. https://</a:t>
            </a:r>
            <a:r>
              <a:rPr lang="nb-NO" sz="1200" dirty="0" smtClean="0">
                <a:latin typeface="Times New Roman" panose="02020603050405020304" pitchFamily="18" charset="0"/>
              </a:rPr>
              <a:t>docs.flutter.dev/get-started/install?gclid=Cj0KCQjwvL-oBhCxARIsAHkOiu1A-2iGfkSAnLCKJc4MthxQEUr1My-u3dGGlp_tBNOjb-Ai96XUXUcaAk1MEALw_wcB&amp;gclsrc=aw.ds</a:t>
            </a:r>
          </a:p>
          <a:p>
            <a:pPr marL="457200" indent="-457200" algn="l">
              <a:lnSpc>
                <a:spcPct val="200000"/>
              </a:lnSpc>
            </a:pPr>
            <a:r>
              <a:rPr lang="es-MX" sz="1200" dirty="0">
                <a:latin typeface="Times New Roman" panose="02020603050405020304" pitchFamily="18" charset="0"/>
              </a:rPr>
              <a:t>Powell, Z. (2023). Cómo instalar Node.js y NPM en Windows, </a:t>
            </a:r>
            <a:r>
              <a:rPr lang="es-MX" sz="1200" dirty="0" err="1">
                <a:latin typeface="Times New Roman" panose="02020603050405020304" pitchFamily="18" charset="0"/>
              </a:rPr>
              <a:t>MacOS</a:t>
            </a:r>
            <a:r>
              <a:rPr lang="es-MX" sz="1200" dirty="0">
                <a:latin typeface="Times New Roman" panose="02020603050405020304" pitchFamily="18" charset="0"/>
              </a:rPr>
              <a:t> y Linux. </a:t>
            </a:r>
            <a:r>
              <a:rPr lang="es-MX" sz="1200" i="1" dirty="0" err="1">
                <a:latin typeface="Times New Roman" panose="02020603050405020304" pitchFamily="18" charset="0"/>
              </a:rPr>
              <a:t>Kinsta</a:t>
            </a:r>
            <a:r>
              <a:rPr lang="es-MX" sz="1200" i="1" dirty="0">
                <a:latin typeface="Times New Roman" panose="02020603050405020304" pitchFamily="18" charset="0"/>
              </a:rPr>
              <a:t>®</a:t>
            </a:r>
            <a:r>
              <a:rPr lang="es-MX" sz="1200" dirty="0">
                <a:latin typeface="Times New Roman" panose="02020603050405020304" pitchFamily="18" charset="0"/>
              </a:rPr>
              <a:t>. https://kinsta.com/es/blog/como-instalar-node-js/</a:t>
            </a:r>
          </a:p>
          <a:p>
            <a:pPr marL="457200" indent="-457200" algn="l">
              <a:lnSpc>
                <a:spcPct val="200000"/>
              </a:lnSpc>
            </a:pPr>
            <a:r>
              <a:rPr lang="es-ES" sz="1200" i="1" dirty="0">
                <a:latin typeface="Times New Roman" panose="02020603050405020304" pitchFamily="18" charset="0"/>
              </a:rPr>
              <a:t>Instalar </a:t>
            </a:r>
            <a:r>
              <a:rPr lang="es-ES" sz="1200" i="1" dirty="0" err="1">
                <a:latin typeface="Times New Roman" panose="02020603050405020304" pitchFamily="18" charset="0"/>
              </a:rPr>
              <a:t>Flutter</a:t>
            </a:r>
            <a:r>
              <a:rPr lang="es-ES" sz="1200" i="1" dirty="0">
                <a:latin typeface="Times New Roman" panose="02020603050405020304" pitchFamily="18" charset="0"/>
              </a:rPr>
              <a:t> en Visual Studio </a:t>
            </a:r>
            <a:r>
              <a:rPr lang="es-ES" sz="1200" i="1" dirty="0" err="1">
                <a:latin typeface="Times New Roman" panose="02020603050405020304" pitchFamily="18" charset="0"/>
              </a:rPr>
              <a:t>Code</a:t>
            </a:r>
            <a:r>
              <a:rPr lang="es-ES" sz="1200" i="1" dirty="0">
                <a:latin typeface="Times New Roman" panose="02020603050405020304" pitchFamily="18" charset="0"/>
              </a:rPr>
              <a:t> en 3 pasos</a:t>
            </a:r>
            <a:r>
              <a:rPr lang="es-ES" sz="1200" dirty="0">
                <a:latin typeface="Times New Roman" panose="02020603050405020304" pitchFamily="18" charset="0"/>
              </a:rPr>
              <a:t>. (s. f.). </a:t>
            </a:r>
            <a:r>
              <a:rPr lang="es-ES" sz="1200" dirty="0" err="1">
                <a:latin typeface="Times New Roman" panose="02020603050405020304" pitchFamily="18" charset="0"/>
              </a:rPr>
              <a:t>CódigoFacilito</a:t>
            </a:r>
            <a:r>
              <a:rPr lang="es-ES" sz="1200" dirty="0">
                <a:latin typeface="Times New Roman" panose="02020603050405020304" pitchFamily="18" charset="0"/>
              </a:rPr>
              <a:t>. https://codigofacilito.com/articulos/articulo_26_03_2021_21_55_09</a:t>
            </a:r>
          </a:p>
          <a:p>
            <a:pPr marL="457200" indent="-457200" algn="l">
              <a:lnSpc>
                <a:spcPct val="200000"/>
              </a:lnSpc>
            </a:pPr>
            <a:endParaRPr lang="nb-NO" sz="1200" dirty="0">
              <a:latin typeface="Times New Roman" panose="02020603050405020304" pitchFamily="18" charset="0"/>
            </a:endParaRPr>
          </a:p>
          <a:p>
            <a:pPr marL="457200" indent="-457200" algn="l">
              <a:lnSpc>
                <a:spcPct val="200000"/>
              </a:lnSpc>
            </a:pPr>
            <a:endParaRPr lang="es-MX" sz="1200" dirty="0">
              <a:latin typeface="Times New Roman" panose="02020603050405020304" pitchFamily="18" charset="0"/>
              <a:ea typeface="Times New Roman" panose="02020603050405020304" pitchFamily="18" charset="0"/>
            </a:endParaRPr>
          </a:p>
          <a:p>
            <a:pPr algn="l"/>
            <a:r>
              <a:rPr lang="es-ES" sz="1200" b="1" dirty="0" smtClean="0"/>
              <a:t> </a:t>
            </a:r>
            <a:endParaRPr lang="es-MX" sz="1200" b="1" dirty="0"/>
          </a:p>
        </p:txBody>
      </p:sp>
    </p:spTree>
    <p:extLst>
      <p:ext uri="{BB962C8B-B14F-4D97-AF65-F5344CB8AC3E}">
        <p14:creationId xmlns:p14="http://schemas.microsoft.com/office/powerpoint/2010/main" val="18027945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9</a:t>
            </a:fld>
            <a:endParaRPr lang="es-MX"/>
          </a:p>
        </p:txBody>
      </p:sp>
      <p:pic>
        <p:nvPicPr>
          <p:cNvPr id="4" name="Imagen 3">
            <a:extLst>
              <a:ext uri="{FF2B5EF4-FFF2-40B4-BE49-F238E27FC236}">
                <a16:creationId xmlns:a16="http://schemas.microsoft.com/office/drawing/2014/main" xmlns="" id="{31E94B07-B581-4558-3F28-F5D9EE74BC26}"/>
              </a:ext>
            </a:extLst>
          </p:cNvPr>
          <p:cNvPicPr>
            <a:picLocks noChangeAspect="1"/>
          </p:cNvPicPr>
          <p:nvPr/>
        </p:nvPicPr>
        <p:blipFill>
          <a:blip r:embed="rId2"/>
          <a:stretch>
            <a:fillRect/>
          </a:stretch>
        </p:blipFill>
        <p:spPr>
          <a:xfrm>
            <a:off x="1295228" y="797636"/>
            <a:ext cx="6733204" cy="3785579"/>
          </a:xfrm>
          <a:prstGeom prst="rect">
            <a:avLst/>
          </a:prstGeom>
        </p:spPr>
      </p:pic>
      <p:sp>
        <p:nvSpPr>
          <p:cNvPr id="5" name="CuadroTexto 4">
            <a:extLst>
              <a:ext uri="{FF2B5EF4-FFF2-40B4-BE49-F238E27FC236}">
                <a16:creationId xmlns:a16="http://schemas.microsoft.com/office/drawing/2014/main" xmlns="" id="{CF39A792-D80F-FFD6-E6F4-EE2E0B40B562}"/>
              </a:ext>
            </a:extLst>
          </p:cNvPr>
          <p:cNvSpPr txBox="1"/>
          <p:nvPr/>
        </p:nvSpPr>
        <p:spPr>
          <a:xfrm>
            <a:off x="1205398" y="139733"/>
            <a:ext cx="7457115" cy="461665"/>
          </a:xfrm>
          <a:prstGeom prst="rect">
            <a:avLst/>
          </a:prstGeom>
          <a:noFill/>
        </p:spPr>
        <p:txBody>
          <a:bodyPr wrap="square" rtlCol="0">
            <a:spAutoFit/>
          </a:bodyPr>
          <a:lstStyle/>
          <a:p>
            <a:r>
              <a:rPr lang="es-MX" sz="1200" dirty="0" smtClean="0">
                <a:latin typeface="IBM Plex Sans Condensed Medium"/>
              </a:rPr>
              <a:t>6. Agregamos el nombre de nuestro espacio de trabajo y agregamos a los miembros que estarán involucrados en el proyecto.</a:t>
            </a:r>
            <a:endParaRPr lang="es-MX" sz="1200" dirty="0">
              <a:latin typeface="IBM Plex Sans Condensed Medium"/>
            </a:endParaRPr>
          </a:p>
        </p:txBody>
      </p:sp>
    </p:spTree>
    <p:extLst>
      <p:ext uri="{BB962C8B-B14F-4D97-AF65-F5344CB8AC3E}">
        <p14:creationId xmlns:p14="http://schemas.microsoft.com/office/powerpoint/2010/main" val="371050092"/>
      </p:ext>
    </p:extLst>
  </p:cSld>
  <p:clrMapOvr>
    <a:masterClrMapping/>
  </p:clrMapOvr>
  <p:timing>
    <p:tnLst>
      <p:par>
        <p:cTn id="1" dur="indefinite" restart="never" nodeType="tmRoot"/>
      </p:par>
    </p:tnLst>
  </p:timing>
</p:sld>
</file>

<file path=ppt/theme/theme1.xml><?xml version="1.0" encoding="utf-8"?>
<a:theme xmlns:a="http://schemas.openxmlformats.org/drawingml/2006/main" name="Cell Phone Model Pitch Deck by Slidesgo">
  <a:themeElements>
    <a:clrScheme name="Simple Light">
      <a:dk1>
        <a:srgbClr val="000000"/>
      </a:dk1>
      <a:lt1>
        <a:srgbClr val="EAEAEA"/>
      </a:lt1>
      <a:dk2>
        <a:srgbClr val="6F6F6F"/>
      </a:dk2>
      <a:lt2>
        <a:srgbClr val="999999"/>
      </a:lt2>
      <a:accent1>
        <a:srgbClr val="CCCCCC"/>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1074</TotalTime>
  <Words>3790</Words>
  <Application>Microsoft Office PowerPoint</Application>
  <PresentationFormat>Presentación en pantalla (16:9)</PresentationFormat>
  <Paragraphs>413</Paragraphs>
  <Slides>86</Slides>
  <Notes>8</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86</vt:i4>
      </vt:variant>
    </vt:vector>
  </HeadingPairs>
  <TitlesOfParts>
    <vt:vector size="95" baseType="lpstr">
      <vt:lpstr>Arial</vt:lpstr>
      <vt:lpstr>Bebas Neue</vt:lpstr>
      <vt:lpstr>Calibri</vt:lpstr>
      <vt:lpstr>IBM Plex Sans</vt:lpstr>
      <vt:lpstr>IBM Plex Sans Condensed Medium</vt:lpstr>
      <vt:lpstr>Nunito Light</vt:lpstr>
      <vt:lpstr>Open Sans</vt:lpstr>
      <vt:lpstr>Times New Roman</vt:lpstr>
      <vt:lpstr>Cell Phone Model Pitch Deck by Slidesgo</vt:lpstr>
      <vt:lpstr>Proceso de Desarrollo de EduSmart</vt:lpstr>
      <vt:lpstr>Plan De Desarrollo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Diagrama de Arquitectura</vt:lpstr>
      <vt:lpstr>Android: Contiene los archivos específicos del proyecto de Android, como el archivo Gradle para la configuración de construcción y otros archivos de configuración como el archivo AndroidManifiest.xml, donde podemos agregar y configurar algunas características de la aplicación, como el nombre, icono, permisos etc.</vt:lpstr>
      <vt:lpstr>lib: Esta carpeta contiene el código fuente principal de la aplicación. En donde se escribe la lógica de la aplicación y las pantallas. api: Esta carpeta contiene la lógica de la aplicación, procesamiento de datos y llamadas a la API. Model: Contiene el modelo de datos del menú, los cuales son estáticos y se utilizan para dar forma al menú de la aplicación. Screens: Son las pantallas que se presentan al usuario conforme se este utilizando la aplicación appbar: Contiene la estructura del appbar con los elementos que se presentan en la aplicación. home: Esta carpeta cuenta con toda la estructura de la pantalla de inicio de la aplicación. Aquí se presentan las materias, y conforme se navega se presentan las vistas de, unidades temáticas, temas, subtemas y el contenido donde se hace uso de las vista infografía y video.</vt:lpstr>
      <vt:lpstr>Presentación de PowerPoint</vt:lpstr>
      <vt:lpstr>Presentación de PowerPoint</vt:lpstr>
      <vt:lpstr>Presentación de PowerPoint</vt:lpstr>
      <vt:lpstr>Justificación de la Arquitectura</vt:lpstr>
      <vt:lpstr>Presentación de PowerPoint</vt:lpstr>
      <vt:lpstr>Patrón de Diseño</vt:lpstr>
      <vt:lpstr>Presentación de PowerPoint</vt:lpstr>
      <vt:lpstr>Diagrama</vt:lpstr>
      <vt:lpstr>Justificación del Framework a Utilizar</vt:lpstr>
      <vt:lpstr>Seleccionamos Flutter ya que ofrece un amplio contenido de bibliotecas y librerías que facilitan la implementación de características específicas relacionadas con la educación, acelerando el desarrollo. Además, su enfoque en la programación declarativa y la creación de interfaces de usuario atractivas hace que sea ideal para ofrecer una experiencia de usuario intuitiva y efectiva. La capacidad de Flutter para ser multiplataforma permite llegar a un público más amplio, ya que una sola base de código puede funcionar en dispositivos iOS y Android. Esto es especialmente importante en el contexto educativo, donde se busca llegar a estudiantes y profesores en diferentes sistemas operativos. Además, Flutter ofrece un buen rendimiento y aprovecha la aceleración de hardware en dispositivos móviles, lo que es esencial para mostrar contenido didáctico y exámenes de manera fluida. La comunidad activa de desarrolladores y el respaldo de Google garantizan un amplio soporte y recursos disponibles en línea para abordar cualquier desafío durante el desarrollo. Además, Flutter se mantiene en constante desarrollo y mejora, lo que significa que siempre se pueden aprovechar las últimas características y mejoras de rendimiento.</vt:lpstr>
      <vt:lpstr>Esquema de Pruebas</vt:lpstr>
      <vt:lpstr>Presentación de PowerPoint</vt:lpstr>
      <vt:lpstr>Presentación de PowerPoint</vt:lpstr>
      <vt:lpstr>Presentación de PowerPoint</vt:lpstr>
      <vt:lpstr>Presentación de PowerPoint</vt:lpstr>
      <vt:lpstr>Presentación de PowerPoint</vt:lpstr>
      <vt:lpstr>Presentación de PowerPoint</vt:lpstr>
      <vt:lpstr>Estrategia de Versionamiento</vt:lpstr>
      <vt:lpstr>Presentación de PowerPoint</vt:lpstr>
      <vt:lpstr>Presentación de PowerPoint</vt:lpstr>
      <vt:lpstr>Presentación de PowerPoint</vt:lpstr>
      <vt:lpstr>Presentación de PowerPoint</vt:lpstr>
      <vt:lpstr>Presentación de PowerPoint</vt:lpstr>
      <vt:lpstr>Herramientas a Emplear Para El Desarrollo Del Proyecto</vt:lpstr>
      <vt:lpstr>LISTADO DE HERRAMIENTAS A IMPLEMENTAR</vt:lpstr>
      <vt:lpstr>1. Instalación de Visual Studio Code</vt:lpstr>
      <vt:lpstr>Presentación de PowerPoint</vt:lpstr>
      <vt:lpstr>Presentación de PowerPoint</vt:lpstr>
      <vt:lpstr>Presentación de PowerPoint</vt:lpstr>
      <vt:lpstr>Presentación de PowerPoint</vt:lpstr>
      <vt:lpstr>Presentación de PowerPoint</vt:lpstr>
      <vt:lpstr>Presentación de PowerPoint</vt:lpstr>
      <vt:lpstr>2. Instalación y configuración de Flutter en Visual Studio Code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3. Instalación y configuración de MySQL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Enlaces </vt:lpstr>
      <vt:lpstr>Referencias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Proceso de Desarrollo de EduSmart</dc:title>
  <cp:lastModifiedBy>DilmarGH12</cp:lastModifiedBy>
  <cp:revision>59</cp:revision>
  <dcterms:modified xsi:type="dcterms:W3CDTF">2023-09-27T15:52:20Z</dcterms:modified>
</cp:coreProperties>
</file>